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embedTrueTypeFonts="1">
  <p:sldMasterIdLst>
    <p:sldMasterId id="2147483648" r:id="rId1"/>
  </p:sldMasterIdLst>
  <p:notesMasterIdLst>
    <p:notesMasterId r:id="rId4"/>
  </p:notesMasterIdLst>
  <p:handoutMasterIdLst>
    <p:handoutMasterId r:id="rId18"/>
  </p:handoutMasterIdLst>
  <p:sldIdLst>
    <p:sldId id="256" r:id="rId3"/>
    <p:sldId id="258" r:id="rId5"/>
    <p:sldId id="257" r:id="rId6"/>
    <p:sldId id="300" r:id="rId7"/>
    <p:sldId id="301" r:id="rId8"/>
    <p:sldId id="302" r:id="rId9"/>
    <p:sldId id="266" r:id="rId10"/>
    <p:sldId id="306" r:id="rId11"/>
    <p:sldId id="304" r:id="rId12"/>
    <p:sldId id="305" r:id="rId13"/>
    <p:sldId id="307" r:id="rId14"/>
    <p:sldId id="265" r:id="rId15"/>
    <p:sldId id="312" r:id="rId16"/>
    <p:sldId id="308" r:id="rId17"/>
  </p:sldIdLst>
  <p:sldSz cx="12192000" cy="6858000"/>
  <p:notesSz cx="6858000" cy="9144000"/>
  <p:embeddedFontLst>
    <p:embeddedFont>
      <p:font typeface="思源宋体 CN Medium" panose="02020500000000000000" pitchFamily="18" charset="-122"/>
      <p:regular r:id="rId23"/>
    </p:embeddedFont>
    <p:embeddedFont>
      <p:font typeface="思源宋体 CN Heavy" panose="02020900000000000000" pitchFamily="18" charset="-122"/>
      <p:bold r:id="rId24"/>
    </p:embeddedFont>
  </p:embeddedFontLst>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9C84A"/>
    <a:srgbClr val="D8AF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5" autoAdjust="0"/>
    <p:restoredTop sz="96220" autoAdjust="0"/>
  </p:normalViewPr>
  <p:slideViewPr>
    <p:cSldViewPr snapToGrid="0">
      <p:cViewPr>
        <p:scale>
          <a:sx n="66" d="100"/>
          <a:sy n="66" d="100"/>
        </p:scale>
        <p:origin x="1284" y="9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gs" Target="tags/tag54.xml"/><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commentAuthors" Target="commentAuthors.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思源宋体 CN Medium" panose="02020500000000000000" pitchFamily="18" charset="-122"/>
              </a:rPr>
            </a:fld>
            <a:endParaRPr lang="zh-CN" altLang="en-US">
              <a:cs typeface="思源宋体 CN Medium" panose="02020500000000000000" pitchFamily="18"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思源宋体 CN Medium" panose="02020500000000000000" pitchFamily="18" charset="-122"/>
              </a:rPr>
            </a:fld>
            <a:endParaRPr lang="zh-CN" altLang="en-US">
              <a:cs typeface="思源宋体 CN Medium" panose="02020500000000000000" pitchFamily="18"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wdp>
</file>

<file path=ppt/media/image4.jpe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a:lstStyle>
          <a:p>
            <a:fld id="{F3074DC6-2C2D-4A61-BB8B-514A762EE12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a:lstStyle>
          <a:p>
            <a:fld id="{7478D9F4-E5AC-4083-A994-AEB1F4F583F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a:lvl2pPr marL="45720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2pPr>
    <a:lvl3pPr marL="91440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3pPr>
    <a:lvl4pPr marL="137160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4pPr>
    <a:lvl5pPr marL="182880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video" Target="../media/media4.mp4"/><Relationship Id="rId8" Type="http://schemas.openxmlformats.org/officeDocument/2006/relationships/image" Target="../media/image12.png"/><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image" Target="../media/image10.png"/><Relationship Id="rId14" Type="http://schemas.openxmlformats.org/officeDocument/2006/relationships/slideLayout" Target="../slideLayouts/slideLayout2.xml"/><Relationship Id="rId13" Type="http://schemas.openxmlformats.org/officeDocument/2006/relationships/tags" Target="../tags/tag27.xml"/><Relationship Id="rId12" Type="http://schemas.openxmlformats.org/officeDocument/2006/relationships/tags" Target="../tags/tag26.xml"/><Relationship Id="rId11" Type="http://schemas.openxmlformats.org/officeDocument/2006/relationships/image" Target="../media/image13.png"/><Relationship Id="rId10" Type="http://schemas.microsoft.com/office/2007/relationships/media" Target="../media/media4.mp4"/><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12.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image" Target="../media/image15.png"/><Relationship Id="rId7" Type="http://schemas.openxmlformats.org/officeDocument/2006/relationships/tags" Target="../tags/tag30.xml"/><Relationship Id="rId6" Type="http://schemas.openxmlformats.org/officeDocument/2006/relationships/image" Target="../media/image14.png"/><Relationship Id="rId5" Type="http://schemas.openxmlformats.org/officeDocument/2006/relationships/tags" Target="../tags/tag29.xml"/><Relationship Id="rId4" Type="http://schemas.microsoft.com/office/2007/relationships/media" Target="../media/media5.mp4"/><Relationship Id="rId3" Type="http://schemas.openxmlformats.org/officeDocument/2006/relationships/video" Target="../media/media5.mp4"/><Relationship Id="rId28" Type="http://schemas.openxmlformats.org/officeDocument/2006/relationships/notesSlide" Target="../notesSlides/notesSlide2.xml"/><Relationship Id="rId27" Type="http://schemas.openxmlformats.org/officeDocument/2006/relationships/slideLayout" Target="../slideLayouts/slideLayout2.xml"/><Relationship Id="rId26" Type="http://schemas.openxmlformats.org/officeDocument/2006/relationships/tags" Target="../tags/tag48.xml"/><Relationship Id="rId25" Type="http://schemas.openxmlformats.org/officeDocument/2006/relationships/tags" Target="../tags/tag47.xml"/><Relationship Id="rId24" Type="http://schemas.openxmlformats.org/officeDocument/2006/relationships/tags" Target="../tags/tag46.xml"/><Relationship Id="rId23" Type="http://schemas.openxmlformats.org/officeDocument/2006/relationships/tags" Target="../tags/tag45.xml"/><Relationship Id="rId22" Type="http://schemas.openxmlformats.org/officeDocument/2006/relationships/tags" Target="../tags/tag44.xml"/><Relationship Id="rId21" Type="http://schemas.openxmlformats.org/officeDocument/2006/relationships/tags" Target="../tags/tag43.xml"/><Relationship Id="rId20" Type="http://schemas.openxmlformats.org/officeDocument/2006/relationships/tags" Target="../tags/tag42.xml"/><Relationship Id="rId2" Type="http://schemas.openxmlformats.org/officeDocument/2006/relationships/image" Target="../media/image5.png"/><Relationship Id="rId19" Type="http://schemas.openxmlformats.org/officeDocument/2006/relationships/tags" Target="../tags/tag41.xml"/><Relationship Id="rId18" Type="http://schemas.openxmlformats.org/officeDocument/2006/relationships/tags" Target="../tags/tag40.xml"/><Relationship Id="rId17" Type="http://schemas.openxmlformats.org/officeDocument/2006/relationships/tags" Target="../tags/tag39.xml"/><Relationship Id="rId16" Type="http://schemas.openxmlformats.org/officeDocument/2006/relationships/tags" Target="../tags/tag38.xml"/><Relationship Id="rId15" Type="http://schemas.openxmlformats.org/officeDocument/2006/relationships/tags" Target="../tags/tag37.xml"/><Relationship Id="rId14" Type="http://schemas.openxmlformats.org/officeDocument/2006/relationships/tags" Target="../tags/tag36.xml"/><Relationship Id="rId13" Type="http://schemas.openxmlformats.org/officeDocument/2006/relationships/tags" Target="../tags/tag35.xml"/><Relationship Id="rId12" Type="http://schemas.openxmlformats.org/officeDocument/2006/relationships/tags" Target="../tags/tag34.xml"/><Relationship Id="rId11" Type="http://schemas.openxmlformats.org/officeDocument/2006/relationships/tags" Target="../tags/tag33.xml"/><Relationship Id="rId10" Type="http://schemas.openxmlformats.org/officeDocument/2006/relationships/tags" Target="../tags/tag32.xml"/><Relationship Id="rId1" Type="http://schemas.openxmlformats.org/officeDocument/2006/relationships/tags" Target="../tags/tag28.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9.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1.xml"/><Relationship Id="rId5" Type="http://schemas.openxmlformats.org/officeDocument/2006/relationships/tags" Target="../tags/tag53.xml"/><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3.wdp"/><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9" Type="http://schemas.openxmlformats.org/officeDocument/2006/relationships/tags" Target="../tags/tag5.xml"/><Relationship Id="rId8" Type="http://schemas.openxmlformats.org/officeDocument/2006/relationships/tags" Target="../tags/tag4.xml"/><Relationship Id="rId7" Type="http://schemas.openxmlformats.org/officeDocument/2006/relationships/tags" Target="../tags/tag3.xml"/><Relationship Id="rId6" Type="http://schemas.openxmlformats.org/officeDocument/2006/relationships/tags" Target="../tags/tag2.xml"/><Relationship Id="rId5" Type="http://schemas.openxmlformats.org/officeDocument/2006/relationships/tags" Target="../tags/tag1.xml"/><Relationship Id="rId4" Type="http://schemas.openxmlformats.org/officeDocument/2006/relationships/image" Target="../media/image6.png"/><Relationship Id="rId3" Type="http://schemas.microsoft.com/office/2007/relationships/media" Target="../media/media1.mp4"/><Relationship Id="rId2" Type="http://schemas.openxmlformats.org/officeDocument/2006/relationships/video" Target="../media/media1.mp4"/><Relationship Id="rId15" Type="http://schemas.openxmlformats.org/officeDocument/2006/relationships/slideLayout" Target="../slideLayouts/slideLayout2.xml"/><Relationship Id="rId14" Type="http://schemas.openxmlformats.org/officeDocument/2006/relationships/tags" Target="../tags/tag7.xml"/><Relationship Id="rId13" Type="http://schemas.openxmlformats.org/officeDocument/2006/relationships/image" Target="../media/image7.png"/><Relationship Id="rId12" Type="http://schemas.microsoft.com/office/2007/relationships/media" Target="../media/media2.mp4"/><Relationship Id="rId11" Type="http://schemas.openxmlformats.org/officeDocument/2006/relationships/video" Target="../media/media2.mp4"/><Relationship Id="rId10" Type="http://schemas.openxmlformats.org/officeDocument/2006/relationships/tags" Target="../tags/tag6.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12.xml"/><Relationship Id="rId6" Type="http://schemas.openxmlformats.org/officeDocument/2006/relationships/image" Target="../media/image8.png"/><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9" Type="http://schemas.openxmlformats.org/officeDocument/2006/relationships/tags" Target="../tags/tag19.xml"/><Relationship Id="rId8" Type="http://schemas.openxmlformats.org/officeDocument/2006/relationships/tags" Target="../tags/tag18.xml"/><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image" Target="../media/image11.png"/><Relationship Id="rId4" Type="http://schemas.microsoft.com/office/2007/relationships/media" Target="../media/media3.mp4"/><Relationship Id="rId3" Type="http://schemas.openxmlformats.org/officeDocument/2006/relationships/video" Target="../media/media3.mp4"/><Relationship Id="rId2" Type="http://schemas.openxmlformats.org/officeDocument/2006/relationships/image" Target="../media/image10.png"/><Relationship Id="rId11" Type="http://schemas.openxmlformats.org/officeDocument/2006/relationships/slideLayout" Target="../slideLayouts/slideLayout2.xml"/><Relationship Id="rId10" Type="http://schemas.openxmlformats.org/officeDocument/2006/relationships/tags" Target="../tags/tag20.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96100"/>
          </a:xfrm>
          <a:prstGeom prst="rect">
            <a:avLst/>
          </a:prstGeom>
        </p:spPr>
      </p:pic>
      <p:sp>
        <p:nvSpPr>
          <p:cNvPr id="6" name="文本框 5"/>
          <p:cNvSpPr txBox="1"/>
          <p:nvPr/>
        </p:nvSpPr>
        <p:spPr>
          <a:xfrm>
            <a:off x="1013460" y="1434465"/>
            <a:ext cx="10782300" cy="1106805"/>
          </a:xfrm>
          <a:prstGeom prst="rect">
            <a:avLst/>
          </a:prstGeom>
          <a:noFill/>
        </p:spPr>
        <p:txBody>
          <a:bodyPr wrap="square" rtlCol="0">
            <a:spAutoFit/>
          </a:bodyPr>
          <a:lstStyle/>
          <a:p>
            <a:r>
              <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Neural Radiance Field</a:t>
            </a:r>
            <a:endPar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14" name="文本框 13"/>
          <p:cNvSpPr txBox="1"/>
          <p:nvPr/>
        </p:nvSpPr>
        <p:spPr>
          <a:xfrm>
            <a:off x="4458335" y="2875280"/>
            <a:ext cx="6174105" cy="521970"/>
          </a:xfrm>
          <a:prstGeom prst="rect">
            <a:avLst/>
          </a:prstGeom>
          <a:noFill/>
        </p:spPr>
        <p:txBody>
          <a:bodyPr wrap="square">
            <a:spAutoFit/>
          </a:bodyPr>
          <a:lstStyle/>
          <a:p>
            <a:pPr algn="dist"/>
            <a:r>
              <a:rPr lang="zh-CN" altLang="en-US" sz="2800" b="0" i="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3D 视觉中的神经辐射场综合调研</a:t>
            </a:r>
            <a:endParaRPr lang="zh-CN" altLang="en-US" sz="2800" b="0" i="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cxnSp>
        <p:nvCxnSpPr>
          <p:cNvPr id="16" name="直接连接符 15"/>
          <p:cNvCxnSpPr/>
          <p:nvPr/>
        </p:nvCxnSpPr>
        <p:spPr>
          <a:xfrm>
            <a:off x="7201278" y="3546720"/>
            <a:ext cx="3983525"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9" name="矩形: 圆角 18"/>
          <p:cNvSpPr/>
          <p:nvPr/>
        </p:nvSpPr>
        <p:spPr>
          <a:xfrm>
            <a:off x="6969125" y="4382135"/>
            <a:ext cx="2306320" cy="339725"/>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分享人：</a:t>
            </a:r>
            <a:r>
              <a:rPr lang="en-US" altLang="zh-CN"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2152085</a:t>
            </a:r>
            <a:r>
              <a:rPr lang="zh-CN" alt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孙亦菲</a:t>
            </a:r>
            <a:endParaRPr lang="zh-CN" alt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20" name="矩形: 圆角 19"/>
          <p:cNvSpPr/>
          <p:nvPr/>
        </p:nvSpPr>
        <p:spPr>
          <a:xfrm>
            <a:off x="9410065" y="4382135"/>
            <a:ext cx="2017395" cy="339725"/>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时间：</a:t>
            </a:r>
            <a:r>
              <a:rPr 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2023.12.27</a:t>
            </a:r>
            <a:endParaRPr 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文本框 3"/>
          <p:cNvSpPr txBox="1"/>
          <p:nvPr/>
        </p:nvSpPr>
        <p:spPr>
          <a:xfrm>
            <a:off x="768350" y="498475"/>
            <a:ext cx="9389745" cy="1076325"/>
          </a:xfrm>
          <a:prstGeom prst="rect">
            <a:avLst/>
          </a:prstGeom>
          <a:noFill/>
        </p:spPr>
        <p:txBody>
          <a:bodyPr wrap="square" rtlCol="0">
            <a:spAutoFit/>
          </a:bodyPr>
          <a:lstStyle/>
          <a:p>
            <a:pPr algn="l"/>
            <a:r>
              <a:rPr lang="en-US" altLang="zh-CN"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NeRF</a:t>
            </a:r>
            <a:r>
              <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发展：</a:t>
            </a:r>
            <a:endPar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a:p>
            <a:pPr algn="l"/>
            <a:r>
              <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 NeRF 稀疏视点人脸重建：引入先验优化质量</a:t>
            </a:r>
            <a:endPar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pic>
        <p:nvPicPr>
          <p:cNvPr id="39" name="图片 38"/>
          <p:cNvPicPr>
            <a:picLocks noChangeAspect="1"/>
          </p:cNvPicPr>
          <p:nvPr/>
        </p:nvPicPr>
        <p:blipFill rotWithShape="1">
          <a:blip r:embed="rId2">
            <a:extLst>
              <a:ext uri="{28A0092B-C50C-407E-A947-70E740481C1C}">
                <a14:useLocalDpi xmlns:a14="http://schemas.microsoft.com/office/drawing/2010/main" val="0"/>
              </a:ext>
            </a:extLst>
          </a:blip>
          <a:srcRect b="28780"/>
          <a:stretch>
            <a:fillRect/>
          </a:stretch>
        </p:blipFill>
        <p:spPr>
          <a:xfrm>
            <a:off x="28776" y="4918465"/>
            <a:ext cx="12163659" cy="1939535"/>
          </a:xfrm>
          <a:prstGeom prst="rect">
            <a:avLst/>
          </a:prstGeom>
        </p:spPr>
      </p:pic>
      <p:cxnSp>
        <p:nvCxnSpPr>
          <p:cNvPr id="40" name="直接连接符 39"/>
          <p:cNvCxnSpPr/>
          <p:nvPr/>
        </p:nvCxnSpPr>
        <p:spPr>
          <a:xfrm>
            <a:off x="1122199" y="1561931"/>
            <a:ext cx="0" cy="3896043"/>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1863879" y="2296160"/>
            <a:ext cx="0" cy="3407704"/>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2835235" y="3322320"/>
            <a:ext cx="0" cy="2636569"/>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4051950" y="4419600"/>
            <a:ext cx="0" cy="1726921"/>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8" name="矩形 27"/>
          <p:cNvSpPr/>
          <p:nvPr>
            <p:custDataLst>
              <p:tags r:id="rId3"/>
            </p:custDataLst>
          </p:nvPr>
        </p:nvSpPr>
        <p:spPr>
          <a:xfrm>
            <a:off x="7061835" y="3679825"/>
            <a:ext cx="3061335" cy="281305"/>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rPr>
              <a:t>人脸重建时三种方法的设备环境</a:t>
            </a:r>
            <a:endPar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16" name="组合 15"/>
          <p:cNvGrpSpPr/>
          <p:nvPr/>
        </p:nvGrpSpPr>
        <p:grpSpPr>
          <a:xfrm>
            <a:off x="452755" y="2143760"/>
            <a:ext cx="4540250" cy="1707515"/>
            <a:chOff x="1210" y="2526"/>
            <a:chExt cx="7150" cy="2689"/>
          </a:xfrm>
        </p:grpSpPr>
        <p:sp>
          <p:nvSpPr>
            <p:cNvPr id="17" name="文本框 16"/>
            <p:cNvSpPr txBox="1"/>
            <p:nvPr>
              <p:custDataLst>
                <p:tags r:id="rId4"/>
              </p:custDataLst>
            </p:nvPr>
          </p:nvSpPr>
          <p:spPr>
            <a:xfrm>
              <a:off x="1210" y="3266"/>
              <a:ext cx="6526" cy="1949"/>
            </a:xfrm>
            <a:prstGeom prst="rect">
              <a:avLst/>
            </a:prstGeom>
            <a:noFill/>
            <a:effectLst>
              <a:outerShdw blurRad="63500" sx="102000" sy="102000" algn="ctr" rotWithShape="0">
                <a:prstClr val="black">
                  <a:alpha val="40000"/>
                </a:prstClr>
              </a:outerShdw>
            </a:effectLst>
          </p:spPr>
          <p:txBody>
            <a:bodyPr wrap="square">
              <a:noAutofit/>
            </a:bodyPr>
            <a:p>
              <a:pPr marL="285750" indent="-285750" algn="l">
                <a:lnSpc>
                  <a:spcPct val="130000"/>
                </a:lnSpc>
                <a:buFont typeface="Arial" panose="020B0604020202020204" pitchFamily="34" charset="0"/>
                <a:buChar char="•"/>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在特定视点上的过拟合倾向</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marL="285750" indent="-285750" algn="l">
                <a:lnSpc>
                  <a:spcPct val="130000"/>
                </a:lnSpc>
                <a:buFont typeface="Arial" panose="020B0604020202020204" pitchFamily="34" charset="0"/>
                <a:buChar char="•"/>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新视点合成时出现伪影问题</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marL="285750" indent="-285750" algn="l">
                <a:lnSpc>
                  <a:spcPct val="130000"/>
                </a:lnSpc>
                <a:buFont typeface="Arial" panose="020B0604020202020204" pitchFamily="34" charset="0"/>
                <a:buChar char="•"/>
              </a:pP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marL="285750" indent="-285750" algn="l">
                <a:lnSpc>
                  <a:spcPct val="130000"/>
                </a:lnSpc>
                <a:buFont typeface="Arial" panose="020B0604020202020204" pitchFamily="34" charset="0"/>
                <a:buChar char="•"/>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通过引入</a:t>
              </a:r>
              <a:r>
                <a:rPr lang="zh-CN"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先</a:t>
              </a: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验知识来优化 NeRF 的重建质量</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18" name="组合 17"/>
            <p:cNvGrpSpPr/>
            <p:nvPr/>
          </p:nvGrpSpPr>
          <p:grpSpPr>
            <a:xfrm>
              <a:off x="1340" y="2526"/>
              <a:ext cx="7020" cy="628"/>
              <a:chOff x="5427307" y="705032"/>
              <a:chExt cx="4456957" cy="398780"/>
            </a:xfrm>
          </p:grpSpPr>
          <p:sp>
            <p:nvSpPr>
              <p:cNvPr id="19" name="矩形 18"/>
              <p:cNvSpPr/>
              <p:nvPr>
                <p:custDataLst>
                  <p:tags r:id="rId5"/>
                </p:custDataLst>
              </p:nvPr>
            </p:nvSpPr>
            <p:spPr>
              <a:xfrm>
                <a:off x="5427307" y="740669"/>
                <a:ext cx="114300" cy="328836"/>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CN Medium" panose="02020500000000000000" pitchFamily="18" charset="-122"/>
                </a:endParaRPr>
              </a:p>
            </p:txBody>
          </p:sp>
          <p:sp>
            <p:nvSpPr>
              <p:cNvPr id="22" name="文本框 21"/>
              <p:cNvSpPr txBox="1"/>
              <p:nvPr>
                <p:custDataLst>
                  <p:tags r:id="rId6"/>
                </p:custDataLst>
              </p:nvPr>
            </p:nvSpPr>
            <p:spPr>
              <a:xfrm>
                <a:off x="5569523" y="705032"/>
                <a:ext cx="4314741" cy="398780"/>
              </a:xfrm>
              <a:prstGeom prst="rect">
                <a:avLst/>
              </a:prstGeom>
              <a:noFill/>
            </p:spPr>
            <p:txBody>
              <a:bodyPr wrap="square" rtlCol="0">
                <a:spAutoFit/>
              </a:bodyPr>
              <a:p>
                <a:r>
                  <a:rPr lang="en-US" altLang="zh-CN"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Model Prior</a:t>
                </a:r>
                <a:endParaRPr lang="en-US" altLang="zh-CN"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grpSp>
      <p:pic>
        <p:nvPicPr>
          <p:cNvPr id="14" name="IM 14"/>
          <p:cNvPicPr/>
          <p:nvPr>
            <p:custDataLst>
              <p:tags r:id="rId7"/>
            </p:custDataLst>
          </p:nvPr>
        </p:nvPicPr>
        <p:blipFill>
          <a:blip r:embed="rId8"/>
          <a:stretch>
            <a:fillRect/>
          </a:stretch>
        </p:blipFill>
        <p:spPr>
          <a:xfrm>
            <a:off x="5139690" y="1574800"/>
            <a:ext cx="6905625" cy="1967230"/>
          </a:xfrm>
          <a:prstGeom prst="rect">
            <a:avLst/>
          </a:prstGeom>
        </p:spPr>
      </p:pic>
      <p:pic>
        <p:nvPicPr>
          <p:cNvPr id="2" name="175_compressed">
            <a:hlinkClick r:id="" action="ppaction://media"/>
          </p:cNvPr>
          <p:cNvPicPr/>
          <p:nvPr>
            <a:videoFile r:link="rId9"/>
            <p:extLst>
              <p:ext uri="{DAA4B4D4-6D71-4841-9C94-3DE7FCFB9230}">
                <p14:media xmlns:p14="http://schemas.microsoft.com/office/powerpoint/2010/main" r:embed="rId10"/>
              </p:ext>
            </p:extLst>
          </p:nvPr>
        </p:nvPicPr>
        <p:blipFill>
          <a:blip r:embed="rId11"/>
          <a:stretch>
            <a:fillRect/>
          </a:stretch>
        </p:blipFill>
        <p:spPr>
          <a:xfrm>
            <a:off x="5367020" y="4098925"/>
            <a:ext cx="5963920" cy="2046605"/>
          </a:xfrm>
          <a:prstGeom prst="rect">
            <a:avLst/>
          </a:prstGeom>
        </p:spPr>
      </p:pic>
      <p:sp>
        <p:nvSpPr>
          <p:cNvPr id="3" name="矩形 2"/>
          <p:cNvSpPr/>
          <p:nvPr>
            <p:custDataLst>
              <p:tags r:id="rId12"/>
            </p:custDataLst>
          </p:nvPr>
        </p:nvSpPr>
        <p:spPr>
          <a:xfrm>
            <a:off x="6000115" y="6283325"/>
            <a:ext cx="5184140" cy="281305"/>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rPr>
              <a:t>NeRSemble</a:t>
            </a:r>
            <a:r>
              <a:rPr kumimoji="0" lang="zh-CN" alt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rPr>
              <a:t>对RGB、Depth、Deformations的</a:t>
            </a:r>
            <a:r>
              <a:rPr kumimoji="0" lang="en-US" altLang="zh-CN"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rPr>
              <a:t>Modeling</a:t>
            </a:r>
            <a:endParaRPr kumimoji="0" lang="en-US" altLang="zh-CN"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5" name="文本框 4"/>
          <p:cNvSpPr txBox="1"/>
          <p:nvPr>
            <p:custDataLst>
              <p:tags r:id="rId13"/>
            </p:custDataLst>
          </p:nvPr>
        </p:nvSpPr>
        <p:spPr>
          <a:xfrm>
            <a:off x="448945" y="4465955"/>
            <a:ext cx="4110990" cy="2047875"/>
          </a:xfrm>
          <a:prstGeom prst="rect">
            <a:avLst/>
          </a:prstGeom>
          <a:noFill/>
          <a:effectLst>
            <a:outerShdw blurRad="63500" sx="102000" sy="102000" algn="ctr" rotWithShape="0">
              <a:prstClr val="black">
                <a:alpha val="40000"/>
              </a:prstClr>
            </a:outerShdw>
          </a:effectLst>
        </p:spPr>
        <p:txBody>
          <a:bodyPr wrap="square">
            <a:spAutoFit/>
          </a:bodyPr>
          <a:p>
            <a:pPr indent="0" algn="l">
              <a:lnSpc>
                <a:spcPct val="130000"/>
              </a:lnSpc>
              <a:buFont typeface="Arial" panose="020B0604020202020204" pitchFamily="34" charset="0"/>
              <a:buNone/>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 LP3D 、HAvatar 和 NeRSemble 这些方法的发展， 预示着在虚拟现实、远程呈现和数字 娱乐等领域， 我们将能够拥有更加逼真和富有表现力的虚拟互动体验。尽管仍存在挑战， 如过拟合、细节捕 捉和计算效率等，但这些技术的不断进步和优化无疑将为未来的人脸重建技术带来更加广阔的应用前景。</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4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0">
              <p:cMediaNode showWhenStopped="1">
                <p:cTn id="7" repeatCount="indefinite" fill="hold" display="1">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b="23647"/>
          <a:stretch>
            <a:fillRect/>
          </a:stretch>
        </p:blipFill>
        <p:spPr>
          <a:xfrm flipH="1">
            <a:off x="0" y="0"/>
            <a:ext cx="12192000" cy="6858000"/>
          </a:xfrm>
          <a:prstGeom prst="rect">
            <a:avLst/>
          </a:prstGeom>
        </p:spPr>
      </p:pic>
      <p:sp>
        <p:nvSpPr>
          <p:cNvPr id="6" name="文本框 5"/>
          <p:cNvSpPr txBox="1"/>
          <p:nvPr/>
        </p:nvSpPr>
        <p:spPr>
          <a:xfrm>
            <a:off x="2390775" y="1457325"/>
            <a:ext cx="2133600" cy="1715770"/>
          </a:xfrm>
          <a:prstGeom prst="rect">
            <a:avLst/>
          </a:prstGeom>
          <a:noFill/>
        </p:spPr>
        <p:txBody>
          <a:bodyPr wrap="square" rtlCol="0">
            <a:spAutoFit/>
          </a:bodyPr>
          <a:lstStyle/>
          <a:p>
            <a:pPr algn="dist">
              <a:lnSpc>
                <a:spcPct val="120000"/>
              </a:lnSpc>
            </a:pPr>
            <a:r>
              <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PART</a:t>
            </a:r>
            <a:endPar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a:p>
            <a:pPr algn="ctr">
              <a:lnSpc>
                <a:spcPct val="120000"/>
              </a:lnSpc>
            </a:pPr>
            <a:r>
              <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04</a:t>
            </a:r>
            <a:endParaRPr lang="zh-CN" altLang="en-US"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7" name="文本框 6"/>
          <p:cNvSpPr txBox="1"/>
          <p:nvPr/>
        </p:nvSpPr>
        <p:spPr>
          <a:xfrm>
            <a:off x="8048767" y="2752488"/>
            <a:ext cx="2914365" cy="706755"/>
          </a:xfrm>
          <a:prstGeom prst="rect">
            <a:avLst/>
          </a:prstGeom>
          <a:noFill/>
        </p:spPr>
        <p:txBody>
          <a:bodyPr wrap="square" rtlCol="0">
            <a:spAutoFit/>
          </a:bodyPr>
          <a:lstStyle/>
          <a:p>
            <a:pPr algn="dist"/>
            <a:r>
              <a:rPr lang="zh-CN" altLang="en-US" sz="40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未来展望</a:t>
            </a:r>
            <a:endParaRPr lang="zh-CN" altLang="en-US" sz="40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cxnSp>
        <p:nvCxnSpPr>
          <p:cNvPr id="23" name="直接连接符 22"/>
          <p:cNvCxnSpPr>
            <a:endCxn id="5" idx="1"/>
          </p:cNvCxnSpPr>
          <p:nvPr/>
        </p:nvCxnSpPr>
        <p:spPr>
          <a:xfrm>
            <a:off x="8153400" y="3429000"/>
            <a:ext cx="4038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文本框 3"/>
          <p:cNvSpPr txBox="1"/>
          <p:nvPr>
            <p:custDataLst>
              <p:tags r:id="rId1"/>
            </p:custDataLst>
          </p:nvPr>
        </p:nvSpPr>
        <p:spPr>
          <a:xfrm>
            <a:off x="768491" y="498238"/>
            <a:ext cx="2441433" cy="583565"/>
          </a:xfrm>
          <a:prstGeom prst="rect">
            <a:avLst/>
          </a:prstGeom>
          <a:noFill/>
        </p:spPr>
        <p:txBody>
          <a:bodyPr wrap="square" rtlCol="0">
            <a:spAutoFit/>
          </a:bodyPr>
          <a:p>
            <a:pPr algn="dist"/>
            <a:r>
              <a:rPr lang="zh-CN" sz="3200" dirty="0">
                <a:blipFill dpi="0" rotWithShape="1">
                  <a:blip r:embed="rId2"/>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rPr>
              <a:t>未来展望</a:t>
            </a:r>
            <a:endParaRPr lang="zh-CN" sz="3200" dirty="0">
              <a:blipFill dpi="0" rotWithShape="1">
                <a:blip r:embed="rId2"/>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endParaRPr>
          </a:p>
        </p:txBody>
      </p:sp>
      <p:pic>
        <p:nvPicPr>
          <p:cNvPr id="3" name="co3d_3x5_20231227_00420141">
            <a:hlinkClick r:id="" action="ppaction://media"/>
          </p:cNvPr>
          <p:cNvPicPr/>
          <p:nvPr>
            <a:videoFile r:link="rId3"/>
            <p:extLst>
              <p:ext uri="{DAA4B4D4-6D71-4841-9C94-3DE7FCFB9230}">
                <p14:media xmlns:p14="http://schemas.microsoft.com/office/powerpoint/2010/main" r:embed="rId4"/>
              </p:ext>
            </p:extLst>
            <p:custDataLst>
              <p:tags r:id="rId5"/>
            </p:custDataLst>
          </p:nvPr>
        </p:nvPicPr>
        <p:blipFill>
          <a:blip r:embed="rId6"/>
          <a:stretch>
            <a:fillRect/>
          </a:stretch>
        </p:blipFill>
        <p:spPr>
          <a:xfrm>
            <a:off x="7562850" y="3711575"/>
            <a:ext cx="4580890" cy="2596515"/>
          </a:xfrm>
          <a:prstGeom prst="rect">
            <a:avLst/>
          </a:prstGeom>
        </p:spPr>
      </p:pic>
      <p:pic>
        <p:nvPicPr>
          <p:cNvPr id="5" name="图片 4"/>
          <p:cNvPicPr>
            <a:picLocks noChangeAspect="1"/>
          </p:cNvPicPr>
          <p:nvPr>
            <p:custDataLst>
              <p:tags r:id="rId7"/>
            </p:custDataLst>
          </p:nvPr>
        </p:nvPicPr>
        <p:blipFill>
          <a:blip r:embed="rId8"/>
          <a:srcRect l="50718" t="47624" r="2329"/>
          <a:stretch>
            <a:fillRect/>
          </a:stretch>
        </p:blipFill>
        <p:spPr>
          <a:xfrm>
            <a:off x="3766185" y="4043680"/>
            <a:ext cx="3450590" cy="1931670"/>
          </a:xfrm>
          <a:prstGeom prst="rect">
            <a:avLst/>
          </a:prstGeom>
        </p:spPr>
      </p:pic>
      <p:pic>
        <p:nvPicPr>
          <p:cNvPr id="27" name="图片 26"/>
          <p:cNvPicPr>
            <a:picLocks noChangeAspect="1"/>
          </p:cNvPicPr>
          <p:nvPr>
            <p:custDataLst>
              <p:tags r:id="rId9"/>
            </p:custDataLst>
          </p:nvPr>
        </p:nvPicPr>
        <p:blipFill>
          <a:blip r:embed="rId8"/>
          <a:srcRect l="3008" t="48238" r="49637"/>
          <a:stretch>
            <a:fillRect/>
          </a:stretch>
        </p:blipFill>
        <p:spPr>
          <a:xfrm>
            <a:off x="125730" y="3945890"/>
            <a:ext cx="3451225" cy="2029460"/>
          </a:xfrm>
          <a:prstGeom prst="rect">
            <a:avLst/>
          </a:prstGeom>
        </p:spPr>
      </p:pic>
      <p:pic>
        <p:nvPicPr>
          <p:cNvPr id="29" name="图片 28"/>
          <p:cNvPicPr>
            <a:picLocks noChangeAspect="1"/>
          </p:cNvPicPr>
          <p:nvPr>
            <p:custDataLst>
              <p:tags r:id="rId10"/>
            </p:custDataLst>
          </p:nvPr>
        </p:nvPicPr>
        <p:blipFill>
          <a:blip r:embed="rId8"/>
          <a:srcRect l="50647" r="2297" b="52124"/>
          <a:stretch>
            <a:fillRect/>
          </a:stretch>
        </p:blipFill>
        <p:spPr>
          <a:xfrm>
            <a:off x="320675" y="1253490"/>
            <a:ext cx="3139440" cy="1932305"/>
          </a:xfrm>
          <a:prstGeom prst="rect">
            <a:avLst/>
          </a:prstGeom>
        </p:spPr>
      </p:pic>
      <p:pic>
        <p:nvPicPr>
          <p:cNvPr id="30" name="图片 29"/>
          <p:cNvPicPr>
            <a:picLocks noChangeAspect="1"/>
          </p:cNvPicPr>
          <p:nvPr>
            <p:custDataLst>
              <p:tags r:id="rId11"/>
            </p:custDataLst>
          </p:nvPr>
        </p:nvPicPr>
        <p:blipFill>
          <a:blip r:embed="rId8"/>
          <a:srcRect l="2716" r="49511" b="52344"/>
          <a:stretch>
            <a:fillRect/>
          </a:stretch>
        </p:blipFill>
        <p:spPr>
          <a:xfrm>
            <a:off x="3766185" y="1254125"/>
            <a:ext cx="3403600" cy="1931670"/>
          </a:xfrm>
          <a:prstGeom prst="rect">
            <a:avLst/>
          </a:prstGeom>
        </p:spPr>
      </p:pic>
      <p:sp>
        <p:nvSpPr>
          <p:cNvPr id="32" name="矩形 31"/>
          <p:cNvSpPr/>
          <p:nvPr>
            <p:custDataLst>
              <p:tags r:id="rId12"/>
            </p:custDataLst>
          </p:nvPr>
        </p:nvSpPr>
        <p:spPr>
          <a:xfrm>
            <a:off x="3961130" y="6115050"/>
            <a:ext cx="3061335" cy="281305"/>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rPr>
              <a:t>与大型生成模型的结合</a:t>
            </a:r>
            <a:endPar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33" name="矩形 32"/>
          <p:cNvSpPr/>
          <p:nvPr>
            <p:custDataLst>
              <p:tags r:id="rId13"/>
            </p:custDataLst>
          </p:nvPr>
        </p:nvSpPr>
        <p:spPr>
          <a:xfrm>
            <a:off x="4041775" y="3368675"/>
            <a:ext cx="3061335" cy="281305"/>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rPr>
              <a:t>高质量动态建模</a:t>
            </a:r>
            <a:endPar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35" name="矩形 34"/>
          <p:cNvSpPr/>
          <p:nvPr>
            <p:custDataLst>
              <p:tags r:id="rId14"/>
            </p:custDataLst>
          </p:nvPr>
        </p:nvSpPr>
        <p:spPr>
          <a:xfrm>
            <a:off x="320675" y="3368675"/>
            <a:ext cx="3061335" cy="281305"/>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rPr>
              <a:t>丰富的信息嵌入</a:t>
            </a:r>
            <a:endPar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2" name="矩形 1"/>
          <p:cNvSpPr/>
          <p:nvPr>
            <p:custDataLst>
              <p:tags r:id="rId15"/>
            </p:custDataLst>
          </p:nvPr>
        </p:nvSpPr>
        <p:spPr>
          <a:xfrm>
            <a:off x="359410" y="6174105"/>
            <a:ext cx="3061335" cy="281305"/>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0" lang="zh-CN" alt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rPr>
              <a:t>跨领域运用</a:t>
            </a:r>
            <a:endParaRPr kumimoji="0" lang="zh-CN" alt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6" name="文本框 5"/>
          <p:cNvSpPr txBox="1"/>
          <p:nvPr>
            <p:custDataLst>
              <p:tags r:id="rId16"/>
            </p:custDataLst>
          </p:nvPr>
        </p:nvSpPr>
        <p:spPr>
          <a:xfrm>
            <a:off x="7752715" y="782955"/>
            <a:ext cx="6563995" cy="706755"/>
          </a:xfrm>
          <a:prstGeom prst="rect">
            <a:avLst/>
          </a:prstGeom>
          <a:noFill/>
        </p:spPr>
        <p:txBody>
          <a:bodyPr wrap="square" rtlCol="0">
            <a:spAutoFit/>
          </a:bodyPr>
          <a:p>
            <a:r>
              <a:rPr lang="en-US" altLang="zh-CN" sz="40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CV</a:t>
            </a:r>
            <a:r>
              <a:rPr lang="zh-CN" altLang="en-US" sz="40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领域的突破</a:t>
            </a:r>
            <a:endParaRPr lang="zh-CN" altLang="en-US" sz="40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7" name="文本框 6"/>
          <p:cNvSpPr txBox="1"/>
          <p:nvPr>
            <p:custDataLst>
              <p:tags r:id="rId17"/>
            </p:custDataLst>
          </p:nvPr>
        </p:nvSpPr>
        <p:spPr>
          <a:xfrm>
            <a:off x="7475855" y="2479040"/>
            <a:ext cx="6563995" cy="706755"/>
          </a:xfrm>
          <a:prstGeom prst="rect">
            <a:avLst/>
          </a:prstGeom>
          <a:noFill/>
        </p:spPr>
        <p:txBody>
          <a:bodyPr wrap="square" rtlCol="0">
            <a:spAutoFit/>
          </a:bodyPr>
          <a:p>
            <a:r>
              <a:rPr lang="zh-CN" sz="40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通用人工智能的诞生</a:t>
            </a:r>
            <a:endParaRPr lang="zh-CN" sz="40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cxnSp>
        <p:nvCxnSpPr>
          <p:cNvPr id="10" name="直接连接符 9"/>
          <p:cNvCxnSpPr/>
          <p:nvPr>
            <p:custDataLst>
              <p:tags r:id="rId18"/>
            </p:custDataLst>
          </p:nvPr>
        </p:nvCxnSpPr>
        <p:spPr>
          <a:xfrm flipH="1">
            <a:off x="8482484" y="1384935"/>
            <a:ext cx="7620" cy="1139825"/>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custDataLst>
              <p:tags r:id="rId19"/>
            </p:custDataLst>
          </p:nvPr>
        </p:nvCxnSpPr>
        <p:spPr>
          <a:xfrm flipH="1">
            <a:off x="8697749" y="1384935"/>
            <a:ext cx="7620" cy="1139825"/>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20"/>
            </p:custDataLst>
          </p:nvPr>
        </p:nvCxnSpPr>
        <p:spPr>
          <a:xfrm flipH="1">
            <a:off x="8895234" y="1384935"/>
            <a:ext cx="7620" cy="1139825"/>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custDataLst>
              <p:tags r:id="rId21"/>
            </p:custDataLst>
          </p:nvPr>
        </p:nvCxnSpPr>
        <p:spPr>
          <a:xfrm flipH="1">
            <a:off x="9054619" y="1384935"/>
            <a:ext cx="7620" cy="1139825"/>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custDataLst>
              <p:tags r:id="rId22"/>
            </p:custDataLst>
          </p:nvPr>
        </p:nvCxnSpPr>
        <p:spPr>
          <a:xfrm flipH="1">
            <a:off x="9246389" y="1384935"/>
            <a:ext cx="7620" cy="1139825"/>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custDataLst>
              <p:tags r:id="rId23"/>
            </p:custDataLst>
          </p:nvPr>
        </p:nvCxnSpPr>
        <p:spPr>
          <a:xfrm flipH="1">
            <a:off x="9597544" y="1384935"/>
            <a:ext cx="7620" cy="1139825"/>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custDataLst>
              <p:tags r:id="rId24"/>
            </p:custDataLst>
          </p:nvPr>
        </p:nvCxnSpPr>
        <p:spPr>
          <a:xfrm flipH="1">
            <a:off x="9795029" y="1384935"/>
            <a:ext cx="7620" cy="1139825"/>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custDataLst>
              <p:tags r:id="rId25"/>
            </p:custDataLst>
          </p:nvPr>
        </p:nvCxnSpPr>
        <p:spPr>
          <a:xfrm flipH="1">
            <a:off x="9992514" y="1384935"/>
            <a:ext cx="7620" cy="1139825"/>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custDataLst>
              <p:tags r:id="rId26"/>
            </p:custDataLst>
          </p:nvPr>
        </p:nvCxnSpPr>
        <p:spPr>
          <a:xfrm flipH="1">
            <a:off x="9438159" y="1384935"/>
            <a:ext cx="7620" cy="1139825"/>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24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0">
              <p:cMediaNode>
                <p:cTn id="7" repeatCount="indefinite" fill="hold" display="1">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文本框 3"/>
          <p:cNvSpPr txBox="1"/>
          <p:nvPr/>
        </p:nvSpPr>
        <p:spPr>
          <a:xfrm>
            <a:off x="768491" y="498238"/>
            <a:ext cx="2441433" cy="583565"/>
          </a:xfrm>
          <a:prstGeom prst="rect">
            <a:avLst/>
          </a:prstGeom>
          <a:noFill/>
        </p:spPr>
        <p:txBody>
          <a:bodyPr wrap="square" rtlCol="0">
            <a:spAutoFit/>
          </a:bodyPr>
          <a:lstStyle/>
          <a:p>
            <a:pPr algn="dist"/>
            <a:r>
              <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rPr>
              <a:t>参考文献</a:t>
            </a:r>
            <a:endParaRPr lang="en-US" altLang="zh-CN"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3" name="文本框 2"/>
          <p:cNvSpPr txBox="1"/>
          <p:nvPr>
            <p:custDataLst>
              <p:tags r:id="rId2"/>
            </p:custDataLst>
          </p:nvPr>
        </p:nvSpPr>
        <p:spPr>
          <a:xfrm>
            <a:off x="1003300" y="1575435"/>
            <a:ext cx="9985375" cy="4004945"/>
          </a:xfrm>
          <a:prstGeom prst="rect">
            <a:avLst/>
          </a:prstGeom>
          <a:noFill/>
          <a:effectLst>
            <a:outerShdw blurRad="63500" sx="102000" sy="102000" algn="ctr" rotWithShape="0">
              <a:prstClr val="black">
                <a:alpha val="40000"/>
              </a:prstClr>
            </a:outerShdw>
          </a:effectLst>
        </p:spPr>
        <p:txBody>
          <a:bodyPr wrap="square">
            <a:spAutoFit/>
          </a:bodyPr>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[1]  MILDENHALL B, SRINIVASAN P P, TANCIK M, et al.  Nerf:  Representing scenes as neural radiance fields for view synthesis[A].  2020. arXiv:  2003.08934.</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[2]  LIU X, CHEN J, HONG KAO S, et al. Deceptive-nerf:  Enhancing nerf reconstruction using pseudo-observations from diffusion models[A].  2023. arXiv:  2305.15171.</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[3]  RANADE S, LASSNER C, LI K, et al. Ssdnerf:  Semantic soft decomposition of neural radiance fields[A]. 2022. arXiv: 2212.03406.</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[4]  ZOU  Z  X,  YU  Z,  GUO  Y  C,  et  al.     Triplane  meets  gaussian  splatting:    Fast  and  generalizable  single-view  3d reconstruction with transformers[A].  2023. arXiv:  2312.09147.</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[5]  TREVITHICK A,  CHAN M, STENGEL M, et al.  Real-time radiance fields for single-image portrait view synthesis [C]//ACM Transactions on Graphics (SIGGRAPH).  2023.</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[6]  ZHAO  X, WANG L, SUN J, et al.  Havatar:  High-fidelity  head avatar via facial model conditioned neural radiance field[A].  2023. arXiv:  2309.17128.</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[7]  KIRSCHSTEIN T,  QIAN S, GIEBENHAIN S, et al.  Nersemble:  Multi-view radiance field reconstruction of human heads[J/OL]. ACM Transactions on Graphics, 2023, 42(4):  1– 14.  http://dx.doi.org/10.1145/3592455.</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96100"/>
          </a:xfrm>
          <a:prstGeom prst="rect">
            <a:avLst/>
          </a:prstGeom>
        </p:spPr>
      </p:pic>
      <p:sp>
        <p:nvSpPr>
          <p:cNvPr id="6" name="文本框 5"/>
          <p:cNvSpPr txBox="1"/>
          <p:nvPr/>
        </p:nvSpPr>
        <p:spPr>
          <a:xfrm>
            <a:off x="1013460" y="1434465"/>
            <a:ext cx="10782300" cy="1106805"/>
          </a:xfrm>
          <a:prstGeom prst="rect">
            <a:avLst/>
          </a:prstGeom>
          <a:noFill/>
        </p:spPr>
        <p:txBody>
          <a:bodyPr wrap="square" rtlCol="0">
            <a:spAutoFit/>
          </a:bodyPr>
          <a:lstStyle/>
          <a:p>
            <a:r>
              <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Neural Radiance Field</a:t>
            </a:r>
            <a:endPar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14" name="文本框 13"/>
          <p:cNvSpPr txBox="1"/>
          <p:nvPr/>
        </p:nvSpPr>
        <p:spPr>
          <a:xfrm>
            <a:off x="4458335" y="2875280"/>
            <a:ext cx="6174105" cy="521970"/>
          </a:xfrm>
          <a:prstGeom prst="rect">
            <a:avLst/>
          </a:prstGeom>
          <a:noFill/>
        </p:spPr>
        <p:txBody>
          <a:bodyPr wrap="square">
            <a:spAutoFit/>
          </a:bodyPr>
          <a:lstStyle/>
          <a:p>
            <a:pPr algn="dist"/>
            <a:r>
              <a:rPr lang="zh-CN" altLang="en-US" sz="2800" b="0" i="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3D 视觉中的神经辐射场综合调研</a:t>
            </a:r>
            <a:endParaRPr lang="zh-CN" altLang="en-US" sz="2800" b="0" i="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cxnSp>
        <p:nvCxnSpPr>
          <p:cNvPr id="16" name="直接连接符 15"/>
          <p:cNvCxnSpPr/>
          <p:nvPr/>
        </p:nvCxnSpPr>
        <p:spPr>
          <a:xfrm>
            <a:off x="7201278" y="3546720"/>
            <a:ext cx="3983525"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9" name="矩形: 圆角 18"/>
          <p:cNvSpPr/>
          <p:nvPr/>
        </p:nvSpPr>
        <p:spPr>
          <a:xfrm>
            <a:off x="6969125" y="4382135"/>
            <a:ext cx="2306320" cy="339725"/>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分享人：</a:t>
            </a:r>
            <a:r>
              <a:rPr lang="en-US" altLang="zh-CN"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2152085</a:t>
            </a:r>
            <a:r>
              <a:rPr lang="zh-CN" alt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孙亦菲</a:t>
            </a:r>
            <a:endParaRPr lang="zh-CN" alt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20" name="矩形: 圆角 19"/>
          <p:cNvSpPr/>
          <p:nvPr/>
        </p:nvSpPr>
        <p:spPr>
          <a:xfrm>
            <a:off x="9410065" y="4382135"/>
            <a:ext cx="2017395" cy="339725"/>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时间：</a:t>
            </a:r>
            <a:r>
              <a:rPr 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2023.12.27</a:t>
            </a:r>
            <a:endParaRPr lang="en-US" sz="1400" dirty="0">
              <a:solidFill>
                <a:schemeClr val="tx1"/>
              </a:solidFill>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3" name="组合 2"/>
          <p:cNvGrpSpPr/>
          <p:nvPr/>
        </p:nvGrpSpPr>
        <p:grpSpPr>
          <a:xfrm>
            <a:off x="1087120" y="3601085"/>
            <a:ext cx="3888740" cy="1487805"/>
            <a:chOff x="11415" y="2068"/>
            <a:chExt cx="6124" cy="2343"/>
          </a:xfrm>
        </p:grpSpPr>
        <p:sp>
          <p:nvSpPr>
            <p:cNvPr id="2" name="文本框 1"/>
            <p:cNvSpPr txBox="1"/>
            <p:nvPr>
              <p:custDataLst>
                <p:tags r:id="rId2"/>
              </p:custDataLst>
            </p:nvPr>
          </p:nvSpPr>
          <p:spPr>
            <a:xfrm>
              <a:off x="11415" y="2068"/>
              <a:ext cx="1668" cy="1745"/>
            </a:xfrm>
            <a:prstGeom prst="rect">
              <a:avLst/>
            </a:prstGeom>
            <a:noFill/>
          </p:spPr>
          <p:txBody>
            <a:bodyPr wrap="square" rtlCol="0">
              <a:spAutoFit/>
            </a:bodyPr>
            <a:p>
              <a:r>
                <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感</a:t>
              </a:r>
              <a:endParaRPr lang="en-US" altLang="zh-CN"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7" name="文本框 6"/>
            <p:cNvSpPr txBox="1"/>
            <p:nvPr>
              <p:custDataLst>
                <p:tags r:id="rId3"/>
              </p:custDataLst>
            </p:nvPr>
          </p:nvSpPr>
          <p:spPr>
            <a:xfrm>
              <a:off x="12901" y="2667"/>
              <a:ext cx="1668" cy="1745"/>
            </a:xfrm>
            <a:prstGeom prst="rect">
              <a:avLst/>
            </a:prstGeom>
            <a:noFill/>
          </p:spPr>
          <p:txBody>
            <a:bodyPr wrap="square" rtlCol="0">
              <a:spAutoFit/>
            </a:bodyPr>
            <a:p>
              <a:r>
                <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谢</a:t>
              </a:r>
              <a:endPar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11" name="文本框 10"/>
            <p:cNvSpPr txBox="1"/>
            <p:nvPr>
              <p:custDataLst>
                <p:tags r:id="rId4"/>
              </p:custDataLst>
            </p:nvPr>
          </p:nvSpPr>
          <p:spPr>
            <a:xfrm>
              <a:off x="14386" y="2068"/>
              <a:ext cx="1668" cy="1745"/>
            </a:xfrm>
            <a:prstGeom prst="rect">
              <a:avLst/>
            </a:prstGeom>
            <a:noFill/>
          </p:spPr>
          <p:txBody>
            <a:bodyPr wrap="square" rtlCol="0">
              <a:spAutoFit/>
            </a:bodyPr>
            <a:p>
              <a:r>
                <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观</a:t>
              </a:r>
              <a:endPar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12" name="文本框 11"/>
            <p:cNvSpPr txBox="1"/>
            <p:nvPr>
              <p:custDataLst>
                <p:tags r:id="rId5"/>
              </p:custDataLst>
            </p:nvPr>
          </p:nvSpPr>
          <p:spPr>
            <a:xfrm>
              <a:off x="15871" y="2667"/>
              <a:ext cx="1668" cy="1745"/>
            </a:xfrm>
            <a:prstGeom prst="rect">
              <a:avLst/>
            </a:prstGeom>
            <a:noFill/>
          </p:spPr>
          <p:txBody>
            <a:bodyPr wrap="square" rtlCol="0">
              <a:spAutoFit/>
            </a:bodyPr>
            <a:p>
              <a:r>
                <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看</a:t>
              </a:r>
              <a:endParaRPr lang="zh-CN" altLang="en-US" sz="6600" dirty="0">
                <a:gradFill flip="none" rotWithShape="1">
                  <a:gsLst>
                    <a:gs pos="0">
                      <a:schemeClr val="bg1"/>
                    </a:gs>
                    <a:gs pos="68000">
                      <a:srgbClr val="FFFFFF"/>
                    </a:gs>
                    <a:gs pos="100000">
                      <a:schemeClr val="bg1">
                        <a:alpha val="0"/>
                      </a:schemeClr>
                    </a:gs>
                  </a:gsLst>
                  <a:lin ang="5400000" scaled="1"/>
                  <a:tileRect/>
                </a:gra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cstate="print">
            <a:extLst>
              <a:ext uri="{BEBA8EAE-BF5A-486C-A8C5-ECC9F3942E4B}">
                <a14:imgProps xmlns:a14="http://schemas.microsoft.com/office/drawing/2010/main">
                  <a14:imgLayer r:embed="rId2">
                    <a14:imgEffect>
                      <a14:brightnessContrast bright="-20000" contrast="-20000"/>
                    </a14:imgEffect>
                  </a14:imgLayer>
                </a14:imgProps>
              </a:ext>
              <a:ext uri="{28A0092B-C50C-407E-A947-70E740481C1C}">
                <a14:useLocalDpi xmlns:a14="http://schemas.microsoft.com/office/drawing/2010/main" val="0"/>
              </a:ext>
            </a:extLst>
          </a:blip>
          <a:srcRect l="4634" r="27552"/>
          <a:stretch>
            <a:fillRect/>
          </a:stretch>
        </p:blipFill>
        <p:spPr>
          <a:xfrm>
            <a:off x="0" y="0"/>
            <a:ext cx="12192000" cy="6858000"/>
          </a:xfrm>
          <a:prstGeom prst="rect">
            <a:avLst/>
          </a:prstGeom>
        </p:spPr>
      </p:pic>
      <p:sp>
        <p:nvSpPr>
          <p:cNvPr id="6" name="文本框 5"/>
          <p:cNvSpPr txBox="1"/>
          <p:nvPr/>
        </p:nvSpPr>
        <p:spPr>
          <a:xfrm>
            <a:off x="1835718" y="1892911"/>
            <a:ext cx="2291782" cy="1107996"/>
          </a:xfrm>
          <a:prstGeom prst="rect">
            <a:avLst/>
          </a:prstGeom>
          <a:noFill/>
        </p:spPr>
        <p:txBody>
          <a:bodyPr wrap="square" rtlCol="0">
            <a:spAutoFit/>
          </a:bodyPr>
          <a:lstStyle/>
          <a:p>
            <a:pPr algn="dist"/>
            <a:r>
              <a:rPr lang="zh-CN" altLang="en-US" sz="66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目录</a:t>
            </a:r>
            <a:endParaRPr lang="en-US" altLang="zh-CN" sz="66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8" name="文本框 7"/>
          <p:cNvSpPr txBox="1"/>
          <p:nvPr/>
        </p:nvSpPr>
        <p:spPr>
          <a:xfrm>
            <a:off x="1569018" y="3246790"/>
            <a:ext cx="2825182" cy="338554"/>
          </a:xfrm>
          <a:prstGeom prst="rect">
            <a:avLst/>
          </a:prstGeom>
          <a:noFill/>
        </p:spPr>
        <p:txBody>
          <a:bodyPr wrap="square">
            <a:spAutoFit/>
          </a:bodyPr>
          <a:lstStyle/>
          <a:p>
            <a:pPr algn="dist"/>
            <a:r>
              <a:rPr lang="en-US" altLang="zh-CN" sz="1600" b="0" i="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CONTENTS</a:t>
            </a:r>
            <a:endParaRPr lang="zh-CN" altLang="en-US" sz="16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9" name="文本框 8"/>
          <p:cNvSpPr txBox="1"/>
          <p:nvPr/>
        </p:nvSpPr>
        <p:spPr>
          <a:xfrm>
            <a:off x="7803871" y="1375279"/>
            <a:ext cx="2712018" cy="583565"/>
          </a:xfrm>
          <a:prstGeom prst="rect">
            <a:avLst/>
          </a:prstGeom>
          <a:noFill/>
        </p:spPr>
        <p:txBody>
          <a:bodyPr wrap="square" rtlCol="0">
            <a:spAutoFit/>
          </a:bodyPr>
          <a:lstStyle/>
          <a:p>
            <a:pPr algn="dist"/>
            <a:r>
              <a:rPr lang="zh-CN" altLang="en-US"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调研背景</a:t>
            </a:r>
            <a:endParaRPr lang="zh-CN" altLang="en-US"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13" name="文本框 12"/>
          <p:cNvSpPr txBox="1"/>
          <p:nvPr/>
        </p:nvSpPr>
        <p:spPr>
          <a:xfrm>
            <a:off x="6762469" y="1406056"/>
            <a:ext cx="901700" cy="646331"/>
          </a:xfrm>
          <a:prstGeom prst="rect">
            <a:avLst/>
          </a:prstGeom>
          <a:noFill/>
        </p:spPr>
        <p:txBody>
          <a:bodyPr wrap="square" rtlCol="0">
            <a:spAutoFit/>
          </a:bodyPr>
          <a:lstStyle/>
          <a:p>
            <a:r>
              <a:rPr lang="en-US" altLang="zh-CN" sz="3600" i="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01.</a:t>
            </a:r>
            <a:endParaRPr lang="zh-CN" altLang="en-US" sz="3600" i="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18" name="文本框 17"/>
          <p:cNvSpPr txBox="1"/>
          <p:nvPr/>
        </p:nvSpPr>
        <p:spPr>
          <a:xfrm>
            <a:off x="7803871" y="2446909"/>
            <a:ext cx="2712018" cy="583565"/>
          </a:xfrm>
          <a:prstGeom prst="rect">
            <a:avLst/>
          </a:prstGeom>
          <a:noFill/>
        </p:spPr>
        <p:txBody>
          <a:bodyPr wrap="square" rtlCol="0">
            <a:spAutoFit/>
          </a:bodyPr>
          <a:lstStyle/>
          <a:p>
            <a:pPr algn="dist"/>
            <a:r>
              <a:rPr lang="en-US" altLang="zh-CN"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NeRF</a:t>
            </a:r>
            <a:r>
              <a:rPr lang="zh-CN" altLang="en-US"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理论</a:t>
            </a:r>
            <a:endParaRPr lang="zh-CN" altLang="en-US"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19" name="文本框 18"/>
          <p:cNvSpPr txBox="1"/>
          <p:nvPr/>
        </p:nvSpPr>
        <p:spPr>
          <a:xfrm>
            <a:off x="6762469" y="2477686"/>
            <a:ext cx="901700" cy="646331"/>
          </a:xfrm>
          <a:prstGeom prst="rect">
            <a:avLst/>
          </a:prstGeom>
          <a:noFill/>
        </p:spPr>
        <p:txBody>
          <a:bodyPr wrap="square" rtlCol="0">
            <a:spAutoFit/>
          </a:bodyPr>
          <a:lstStyle/>
          <a:p>
            <a:r>
              <a:rPr lang="en-US" altLang="zh-CN" sz="3600" i="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02.</a:t>
            </a:r>
            <a:endParaRPr lang="zh-CN" altLang="en-US" sz="3600" i="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22" name="文本框 21"/>
          <p:cNvSpPr txBox="1"/>
          <p:nvPr/>
        </p:nvSpPr>
        <p:spPr>
          <a:xfrm>
            <a:off x="7803871" y="3518539"/>
            <a:ext cx="2712018" cy="583565"/>
          </a:xfrm>
          <a:prstGeom prst="rect">
            <a:avLst/>
          </a:prstGeom>
          <a:noFill/>
        </p:spPr>
        <p:txBody>
          <a:bodyPr wrap="square" rtlCol="0">
            <a:spAutoFit/>
          </a:bodyPr>
          <a:lstStyle/>
          <a:p>
            <a:pPr algn="dist"/>
            <a:r>
              <a:rPr lang="en-US" altLang="zh-CN"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NeRF</a:t>
            </a:r>
            <a:r>
              <a:rPr lang="zh-CN" altLang="en-US"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发展</a:t>
            </a:r>
            <a:endParaRPr lang="zh-CN" altLang="en-US"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23" name="文本框 22"/>
          <p:cNvSpPr txBox="1"/>
          <p:nvPr/>
        </p:nvSpPr>
        <p:spPr>
          <a:xfrm>
            <a:off x="6762469" y="3549316"/>
            <a:ext cx="901700" cy="646331"/>
          </a:xfrm>
          <a:prstGeom prst="rect">
            <a:avLst/>
          </a:prstGeom>
          <a:noFill/>
        </p:spPr>
        <p:txBody>
          <a:bodyPr wrap="square" rtlCol="0">
            <a:spAutoFit/>
          </a:bodyPr>
          <a:lstStyle/>
          <a:p>
            <a:r>
              <a:rPr lang="en-US" altLang="zh-CN" sz="3600" i="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03.</a:t>
            </a:r>
            <a:endParaRPr lang="zh-CN" altLang="en-US" sz="3600" i="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26" name="文本框 25"/>
          <p:cNvSpPr txBox="1"/>
          <p:nvPr/>
        </p:nvSpPr>
        <p:spPr>
          <a:xfrm>
            <a:off x="7803871" y="4590169"/>
            <a:ext cx="2712018" cy="583565"/>
          </a:xfrm>
          <a:prstGeom prst="rect">
            <a:avLst/>
          </a:prstGeom>
          <a:noFill/>
        </p:spPr>
        <p:txBody>
          <a:bodyPr wrap="square" rtlCol="0">
            <a:spAutoFit/>
          </a:bodyPr>
          <a:lstStyle/>
          <a:p>
            <a:pPr algn="dist"/>
            <a:r>
              <a:rPr lang="zh-CN" altLang="en-US"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未来展望</a:t>
            </a:r>
            <a:endParaRPr lang="zh-CN" altLang="en-US" sz="32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27" name="文本框 26"/>
          <p:cNvSpPr txBox="1"/>
          <p:nvPr/>
        </p:nvSpPr>
        <p:spPr>
          <a:xfrm>
            <a:off x="6762469" y="4620946"/>
            <a:ext cx="901700" cy="646331"/>
          </a:xfrm>
          <a:prstGeom prst="rect">
            <a:avLst/>
          </a:prstGeom>
          <a:noFill/>
        </p:spPr>
        <p:txBody>
          <a:bodyPr wrap="square" rtlCol="0">
            <a:spAutoFit/>
          </a:bodyPr>
          <a:lstStyle/>
          <a:p>
            <a:r>
              <a:rPr lang="en-US" altLang="zh-CN" sz="3600" i="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04.</a:t>
            </a:r>
            <a:endParaRPr lang="zh-CN" altLang="en-US" sz="3600" i="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
        <p:nvSpPr>
          <p:cNvPr id="32" name="文本框 31"/>
          <p:cNvSpPr txBox="1"/>
          <p:nvPr/>
        </p:nvSpPr>
        <p:spPr>
          <a:xfrm>
            <a:off x="533684" y="5328832"/>
            <a:ext cx="4895849" cy="625364"/>
          </a:xfrm>
          <a:prstGeom prst="rect">
            <a:avLst/>
          </a:prstGeom>
          <a:noFill/>
        </p:spPr>
        <p:txBody>
          <a:bodyPr wrap="square" rtlCol="0">
            <a:spAutoFit/>
          </a:bodyPr>
          <a:lstStyle/>
          <a:p>
            <a:pPr algn="ctr">
              <a:lnSpc>
                <a:spcPct val="130000"/>
              </a:lnSpc>
            </a:pPr>
            <a:r>
              <a:rPr lang="zh-CN" altLang="en-US"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我们看到的宇宙之所以如此，是因为若不如此我们便不存在。</a:t>
            </a:r>
            <a:endParaRPr lang="zh-CN" altLang="en-US"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algn="ctr">
              <a:lnSpc>
                <a:spcPct val="130000"/>
              </a:lnSpc>
            </a:pPr>
            <a:r>
              <a:rPr lang="en-US" altLang="zh-CN"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英</a:t>
            </a:r>
            <a:r>
              <a:rPr lang="en-US" altLang="zh-CN"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斯蒂芬</a:t>
            </a:r>
            <a:r>
              <a:rPr lang="en-US" altLang="zh-CN"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威廉</a:t>
            </a:r>
            <a:r>
              <a:rPr lang="en-US" altLang="zh-CN"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霍金</a:t>
            </a:r>
            <a:endParaRPr lang="zh-CN" altLang="en-US" sz="1400"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b="23647"/>
          <a:stretch>
            <a:fillRect/>
          </a:stretch>
        </p:blipFill>
        <p:spPr>
          <a:xfrm flipH="1">
            <a:off x="0" y="0"/>
            <a:ext cx="12192000" cy="6858000"/>
          </a:xfrm>
          <a:prstGeom prst="rect">
            <a:avLst/>
          </a:prstGeom>
        </p:spPr>
      </p:pic>
      <p:sp>
        <p:nvSpPr>
          <p:cNvPr id="6" name="文本框 5"/>
          <p:cNvSpPr txBox="1"/>
          <p:nvPr/>
        </p:nvSpPr>
        <p:spPr>
          <a:xfrm>
            <a:off x="2390775" y="1457325"/>
            <a:ext cx="2133600" cy="1649106"/>
          </a:xfrm>
          <a:prstGeom prst="rect">
            <a:avLst/>
          </a:prstGeom>
          <a:noFill/>
        </p:spPr>
        <p:txBody>
          <a:bodyPr wrap="square" rtlCol="0">
            <a:spAutoFit/>
          </a:bodyPr>
          <a:lstStyle/>
          <a:p>
            <a:pPr algn="dist">
              <a:lnSpc>
                <a:spcPct val="120000"/>
              </a:lnSpc>
            </a:pPr>
            <a:r>
              <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PART</a:t>
            </a:r>
            <a:endPar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a:p>
            <a:pPr algn="ctr">
              <a:lnSpc>
                <a:spcPct val="120000"/>
              </a:lnSpc>
            </a:pPr>
            <a:r>
              <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01</a:t>
            </a:r>
            <a:endParaRPr lang="zh-CN" altLang="en-US"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7" name="文本框 6"/>
          <p:cNvSpPr txBox="1"/>
          <p:nvPr/>
        </p:nvSpPr>
        <p:spPr>
          <a:xfrm>
            <a:off x="8048767" y="2752488"/>
            <a:ext cx="2914365" cy="1322070"/>
          </a:xfrm>
          <a:prstGeom prst="rect">
            <a:avLst/>
          </a:prstGeom>
          <a:noFill/>
        </p:spPr>
        <p:txBody>
          <a:bodyPr wrap="square" rtlCol="0">
            <a:spAutoFit/>
          </a:bodyPr>
          <a:lstStyle/>
          <a:p>
            <a:pPr algn="dist"/>
            <a:r>
              <a:rPr lang="zh-CN" altLang="en-US" sz="40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rPr>
              <a:t>调研背景</a:t>
            </a:r>
            <a:endParaRPr lang="zh-CN" altLang="en-US" sz="4000" dirty="0">
              <a:solidFill>
                <a:schemeClr val="bg1"/>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a:p>
            <a:pPr algn="dist"/>
            <a:endParaRPr lang="en-US" altLang="zh-CN" sz="40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cxnSp>
        <p:nvCxnSpPr>
          <p:cNvPr id="23" name="直接连接符 22"/>
          <p:cNvCxnSpPr/>
          <p:nvPr/>
        </p:nvCxnSpPr>
        <p:spPr>
          <a:xfrm>
            <a:off x="8153400" y="3429000"/>
            <a:ext cx="4038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文本框 3"/>
          <p:cNvSpPr txBox="1"/>
          <p:nvPr/>
        </p:nvSpPr>
        <p:spPr>
          <a:xfrm>
            <a:off x="768491" y="498238"/>
            <a:ext cx="2441433" cy="583565"/>
          </a:xfrm>
          <a:prstGeom prst="rect">
            <a:avLst/>
          </a:prstGeom>
          <a:noFill/>
        </p:spPr>
        <p:txBody>
          <a:bodyPr wrap="square" rtlCol="0">
            <a:spAutoFit/>
          </a:bodyPr>
          <a:lstStyle/>
          <a:p>
            <a:pPr algn="dist"/>
            <a:r>
              <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rPr>
              <a:t>调研背景</a:t>
            </a:r>
            <a:endParaRPr lang="en-US" altLang="zh-CN"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nvGrpSpPr>
          <p:cNvPr id="15" name="组合 14"/>
          <p:cNvGrpSpPr/>
          <p:nvPr/>
        </p:nvGrpSpPr>
        <p:grpSpPr>
          <a:xfrm>
            <a:off x="768350" y="1604010"/>
            <a:ext cx="5005070" cy="868680"/>
            <a:chOff x="1210" y="2526"/>
            <a:chExt cx="7882" cy="1368"/>
          </a:xfrm>
        </p:grpSpPr>
        <p:sp>
          <p:nvSpPr>
            <p:cNvPr id="7" name="文本框 6"/>
            <p:cNvSpPr txBox="1"/>
            <p:nvPr/>
          </p:nvSpPr>
          <p:spPr>
            <a:xfrm>
              <a:off x="1210" y="3310"/>
              <a:ext cx="7882" cy="584"/>
            </a:xfrm>
            <a:prstGeom prst="rect">
              <a:avLst/>
            </a:prstGeom>
            <a:noFill/>
            <a:effectLst>
              <a:outerShdw blurRad="63500" sx="102000" sy="102000" algn="ctr" rotWithShape="0">
                <a:prstClr val="black">
                  <a:alpha val="40000"/>
                </a:prstClr>
              </a:outerShdw>
            </a:effectLst>
          </p:spPr>
          <p:txBody>
            <a:bodyPr wrap="square">
              <a:spAutoFit/>
            </a:bodyPr>
            <a:lstStyle/>
            <a:p>
              <a:pPr algn="l">
                <a:lnSpc>
                  <a:spcPct val="130000"/>
                </a:lnSpc>
              </a:pPr>
              <a:r>
                <a:rPr lang="zh-CN" altLang="en-US"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ECCV，European Conference on Computer Vision</a:t>
              </a:r>
              <a:r>
                <a:rPr lang="en-US" altLang="zh-CN"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a:t>
              </a:r>
              <a:endParaRPr lang="en-US" altLang="zh-CN"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12" name="组合 11"/>
            <p:cNvGrpSpPr/>
            <p:nvPr/>
          </p:nvGrpSpPr>
          <p:grpSpPr>
            <a:xfrm>
              <a:off x="1340" y="2526"/>
              <a:ext cx="2186" cy="628"/>
              <a:chOff x="5427307" y="705032"/>
              <a:chExt cx="1387879" cy="398780"/>
            </a:xfrm>
          </p:grpSpPr>
          <p:sp>
            <p:nvSpPr>
              <p:cNvPr id="13" name="矩形 12"/>
              <p:cNvSpPr/>
              <p:nvPr/>
            </p:nvSpPr>
            <p:spPr>
              <a:xfrm>
                <a:off x="5427307" y="740669"/>
                <a:ext cx="114300" cy="328836"/>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宋体 CN Medium" panose="02020500000000000000" pitchFamily="18" charset="-122"/>
                </a:endParaRPr>
              </a:p>
            </p:txBody>
          </p:sp>
          <p:sp>
            <p:nvSpPr>
              <p:cNvPr id="14" name="文本框 13"/>
              <p:cNvSpPr txBox="1"/>
              <p:nvPr/>
            </p:nvSpPr>
            <p:spPr>
              <a:xfrm>
                <a:off x="5569828" y="705032"/>
                <a:ext cx="1245358" cy="398780"/>
              </a:xfrm>
              <a:prstGeom prst="rect">
                <a:avLst/>
              </a:prstGeom>
              <a:noFill/>
            </p:spPr>
            <p:txBody>
              <a:bodyPr wrap="square" rtlCol="0">
                <a:spAutoFit/>
              </a:bodyPr>
              <a:lstStyle/>
              <a:p>
                <a:r>
                  <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首次发表</a:t>
                </a:r>
                <a:endPar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grpSp>
      <p:pic>
        <p:nvPicPr>
          <p:cNvPr id="2" name="orchid">
            <a:hlinkClick r:id="" action="ppaction://media"/>
          </p:cNvPr>
          <p:cNvPicPr/>
          <p:nvPr>
            <a:videoFile r:link="rId2"/>
            <p:extLst>
              <p:ext uri="{DAA4B4D4-6D71-4841-9C94-3DE7FCFB9230}">
                <p14:media xmlns:p14="http://schemas.microsoft.com/office/powerpoint/2010/main" r:embed="rId3"/>
              </p:ext>
            </p:extLst>
          </p:nvPr>
        </p:nvPicPr>
        <p:blipFill>
          <a:blip r:embed="rId4"/>
          <a:stretch>
            <a:fillRect/>
          </a:stretch>
        </p:blipFill>
        <p:spPr>
          <a:xfrm>
            <a:off x="1250315" y="4074795"/>
            <a:ext cx="3838575" cy="2326640"/>
          </a:xfrm>
          <a:prstGeom prst="rect">
            <a:avLst/>
          </a:prstGeom>
        </p:spPr>
      </p:pic>
      <p:grpSp>
        <p:nvGrpSpPr>
          <p:cNvPr id="16" name="组合 15"/>
          <p:cNvGrpSpPr/>
          <p:nvPr/>
        </p:nvGrpSpPr>
        <p:grpSpPr>
          <a:xfrm>
            <a:off x="770890" y="2729865"/>
            <a:ext cx="5005070" cy="1148080"/>
            <a:chOff x="1210" y="2526"/>
            <a:chExt cx="7882" cy="1808"/>
          </a:xfrm>
        </p:grpSpPr>
        <p:sp>
          <p:nvSpPr>
            <p:cNvPr id="17" name="文本框 16"/>
            <p:cNvSpPr txBox="1"/>
            <p:nvPr>
              <p:custDataLst>
                <p:tags r:id="rId5"/>
              </p:custDataLst>
            </p:nvPr>
          </p:nvSpPr>
          <p:spPr>
            <a:xfrm>
              <a:off x="1210" y="3310"/>
              <a:ext cx="7882" cy="1024"/>
            </a:xfrm>
            <a:prstGeom prst="rect">
              <a:avLst/>
            </a:prstGeom>
            <a:noFill/>
            <a:effectLst>
              <a:outerShdw blurRad="63500" sx="102000" sy="102000" algn="ctr" rotWithShape="0">
                <a:prstClr val="black">
                  <a:alpha val="40000"/>
                </a:prstClr>
              </a:outerShdw>
            </a:effectLst>
          </p:spPr>
          <p:txBody>
            <a:bodyPr wrap="square">
              <a:spAutoFit/>
            </a:bodyPr>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解决传统三维重建技术在细节捕捉、光照处理和视角自由度上的局限</a:t>
              </a:r>
              <a:r>
                <a:rPr lang="zh-CN"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a:t>
              </a:r>
              <a:endParaRPr lang="zh-CN"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18" name="组合 17"/>
            <p:cNvGrpSpPr/>
            <p:nvPr/>
          </p:nvGrpSpPr>
          <p:grpSpPr>
            <a:xfrm>
              <a:off x="1340" y="2526"/>
              <a:ext cx="2997" cy="1113"/>
              <a:chOff x="5427307" y="705032"/>
              <a:chExt cx="1902778" cy="706755"/>
            </a:xfrm>
          </p:grpSpPr>
          <p:sp>
            <p:nvSpPr>
              <p:cNvPr id="19" name="矩形 18"/>
              <p:cNvSpPr/>
              <p:nvPr>
                <p:custDataLst>
                  <p:tags r:id="rId6"/>
                </p:custDataLst>
              </p:nvPr>
            </p:nvSpPr>
            <p:spPr>
              <a:xfrm>
                <a:off x="5427307" y="740669"/>
                <a:ext cx="114300" cy="328836"/>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CN Medium" panose="02020500000000000000" pitchFamily="18" charset="-122"/>
                </a:endParaRPr>
              </a:p>
            </p:txBody>
          </p:sp>
          <p:sp>
            <p:nvSpPr>
              <p:cNvPr id="22" name="文本框 21"/>
              <p:cNvSpPr txBox="1"/>
              <p:nvPr>
                <p:custDataLst>
                  <p:tags r:id="rId7"/>
                </p:custDataLst>
              </p:nvPr>
            </p:nvSpPr>
            <p:spPr>
              <a:xfrm>
                <a:off x="5569523" y="705032"/>
                <a:ext cx="1760562" cy="706755"/>
              </a:xfrm>
              <a:prstGeom prst="rect">
                <a:avLst/>
              </a:prstGeom>
              <a:noFill/>
            </p:spPr>
            <p:txBody>
              <a:bodyPr wrap="square" rtlCol="0">
                <a:spAutoFit/>
              </a:bodyPr>
              <a:p>
                <a:r>
                  <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解决的问题</a:t>
                </a:r>
                <a:endPar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grpSp>
      <p:grpSp>
        <p:nvGrpSpPr>
          <p:cNvPr id="23" name="组合 22"/>
          <p:cNvGrpSpPr/>
          <p:nvPr/>
        </p:nvGrpSpPr>
        <p:grpSpPr>
          <a:xfrm>
            <a:off x="6210935" y="3077845"/>
            <a:ext cx="5005070" cy="1148080"/>
            <a:chOff x="1210" y="2526"/>
            <a:chExt cx="7882" cy="1808"/>
          </a:xfrm>
        </p:grpSpPr>
        <p:sp>
          <p:nvSpPr>
            <p:cNvPr id="24" name="文本框 23"/>
            <p:cNvSpPr txBox="1"/>
            <p:nvPr>
              <p:custDataLst>
                <p:tags r:id="rId8"/>
              </p:custDataLst>
            </p:nvPr>
          </p:nvSpPr>
          <p:spPr>
            <a:xfrm>
              <a:off x="1210" y="3310"/>
              <a:ext cx="7882" cy="1024"/>
            </a:xfrm>
            <a:prstGeom prst="rect">
              <a:avLst/>
            </a:prstGeom>
            <a:noFill/>
            <a:effectLst>
              <a:outerShdw blurRad="63500" sx="102000" sy="102000" algn="ctr" rotWithShape="0">
                <a:prstClr val="black">
                  <a:alpha val="40000"/>
                </a:prstClr>
              </a:outerShdw>
            </a:effectLst>
          </p:spPr>
          <p:txBody>
            <a:bodyPr wrap="square">
              <a:spAutoFit/>
            </a:bodyPr>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通过深度学习方法，将多视角二维图像合成为高质量的三维场景。</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25" name="组合 24"/>
            <p:cNvGrpSpPr/>
            <p:nvPr/>
          </p:nvGrpSpPr>
          <p:grpSpPr>
            <a:xfrm>
              <a:off x="1340" y="2526"/>
              <a:ext cx="2997" cy="574"/>
              <a:chOff x="5427307" y="705032"/>
              <a:chExt cx="1902778" cy="364473"/>
            </a:xfrm>
          </p:grpSpPr>
          <p:sp>
            <p:nvSpPr>
              <p:cNvPr id="26" name="矩形 25"/>
              <p:cNvSpPr/>
              <p:nvPr>
                <p:custDataLst>
                  <p:tags r:id="rId9"/>
                </p:custDataLst>
              </p:nvPr>
            </p:nvSpPr>
            <p:spPr>
              <a:xfrm>
                <a:off x="5427307" y="740669"/>
                <a:ext cx="114300" cy="328836"/>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CN Medium" panose="02020500000000000000" pitchFamily="18" charset="-122"/>
                </a:endParaRPr>
              </a:p>
            </p:txBody>
          </p:sp>
          <p:sp>
            <p:nvSpPr>
              <p:cNvPr id="27" name="文本框 26"/>
              <p:cNvSpPr txBox="1"/>
              <p:nvPr>
                <p:custDataLst>
                  <p:tags r:id="rId10"/>
                </p:custDataLst>
              </p:nvPr>
            </p:nvSpPr>
            <p:spPr>
              <a:xfrm>
                <a:off x="5569523" y="705032"/>
                <a:ext cx="1760562" cy="205651"/>
              </a:xfrm>
              <a:prstGeom prst="rect">
                <a:avLst/>
              </a:prstGeom>
              <a:noFill/>
            </p:spPr>
            <p:txBody>
              <a:bodyPr wrap="square" rtlCol="0">
                <a:spAutoFit/>
              </a:bodyPr>
              <a:p>
                <a:r>
                  <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方法概览</a:t>
                </a:r>
                <a:endPar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grpSp>
      <p:pic>
        <p:nvPicPr>
          <p:cNvPr id="29" name="sacre">
            <a:hlinkClick r:id="" action="ppaction://media"/>
          </p:cNvPr>
          <p:cNvPicPr/>
          <p:nvPr>
            <a:videoFile r:link="rId11"/>
            <p:extLst>
              <p:ext uri="{DAA4B4D4-6D71-4841-9C94-3DE7FCFB9230}">
                <p14:media xmlns:p14="http://schemas.microsoft.com/office/powerpoint/2010/main" r:embed="rId12"/>
              </p:ext>
            </p:extLst>
          </p:nvPr>
        </p:nvPicPr>
        <p:blipFill>
          <a:blip r:embed="rId13"/>
          <a:stretch>
            <a:fillRect/>
          </a:stretch>
        </p:blipFill>
        <p:spPr>
          <a:xfrm>
            <a:off x="6535420" y="344805"/>
            <a:ext cx="3944620" cy="2547620"/>
          </a:xfrm>
          <a:prstGeom prst="rect">
            <a:avLst/>
          </a:prstGeom>
        </p:spPr>
      </p:pic>
      <p:sp>
        <p:nvSpPr>
          <p:cNvPr id="3" name="文本框 2"/>
          <p:cNvSpPr txBox="1"/>
          <p:nvPr>
            <p:custDataLst>
              <p:tags r:id="rId14"/>
            </p:custDataLst>
          </p:nvPr>
        </p:nvSpPr>
        <p:spPr>
          <a:xfrm>
            <a:off x="6165850" y="4297680"/>
            <a:ext cx="5321300" cy="2047875"/>
          </a:xfrm>
          <a:prstGeom prst="rect">
            <a:avLst/>
          </a:prstGeom>
          <a:noFill/>
          <a:effectLst>
            <a:outerShdw blurRad="63500" sx="102000" sy="102000" algn="ctr" rotWithShape="0">
              <a:prstClr val="black">
                <a:alpha val="40000"/>
              </a:prstClr>
            </a:outerShdw>
          </a:effectLst>
        </p:spPr>
        <p:txBody>
          <a:bodyPr wrap="square">
            <a:spAutoFit/>
          </a:bodyPr>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神经辐射场（Neural Radiance Field, NeRF）是近年来计算机视觉和图形学领域的一项重要突破， 它 基于深度学习方法， 将多视角的二维图像合成为高质量的三维场景。这一技术的提出， 源于解决传统三维 重建方法在细节捕捉、光照处理和视角自由度方面的局限性。通过对大量图片数据的学习， NeRF 能够生成 连续的三维空间表达， 实现对光线传播过程的精确模拟。这种技术不仅在理论上具有创新性， 也在实际应 用中展示了巨大的潜力。</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4000" fill="hold"/>
                                        <p:tgtEl>
                                          <p:spTgt spid="2"/>
                                        </p:tgtEl>
                                      </p:cBhvr>
                                    </p:cmd>
                                  </p:childTnLst>
                                </p:cTn>
                              </p:par>
                            </p:childTnLst>
                          </p:cTn>
                        </p:par>
                        <p:par>
                          <p:cTn id="7" fill="hold">
                            <p:stCondLst>
                              <p:cond delay="4000"/>
                            </p:stCondLst>
                            <p:childTnLst>
                              <p:par>
                                <p:cTn id="8" presetID="1" presetClass="mediacall" presetSubtype="0" fill="hold" nodeType="afterEffect">
                                  <p:stCondLst>
                                    <p:cond delay="0"/>
                                  </p:stCondLst>
                                  <p:childTnLst>
                                    <p:cmd type="call" cmd="playFrom(0.0)">
                                      <p:cBhvr additive="base">
                                        <p:cTn id="9" dur="8042"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video fullScrn="0">
              <p:cMediaNode>
                <p:cTn id="10" repeatCount="indefinite" fill="hold" display="1">
                  <p:stCondLst>
                    <p:cond delay="indefinite"/>
                  </p:st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additive="base">
                                        <p:cTn id="15" dur="1" fill="hold"/>
                                        <p:tgtEl>
                                          <p:spTgt spid="2"/>
                                        </p:tgtEl>
                                      </p:cBhvr>
                                    </p:cmd>
                                  </p:childTnLst>
                                </p:cTn>
                              </p:par>
                            </p:childTnLst>
                          </p:cTn>
                        </p:par>
                      </p:childTnLst>
                    </p:cTn>
                  </p:par>
                </p:childTnLst>
              </p:cTn>
              <p:nextCondLst>
                <p:cond evt="onClick" delay="0">
                  <p:tgtEl>
                    <p:spTgt spid="2"/>
                  </p:tgtEl>
                </p:cond>
              </p:nextCondLst>
            </p:seq>
            <p:video fullScrn="0">
              <p:cMediaNode>
                <p:cTn id="16" repeatCount="indefinite" fill="hold" display="1">
                  <p:stCondLst>
                    <p:cond delay="indefinite"/>
                  </p:stCondLst>
                </p:cTn>
                <p:tgtEl>
                  <p:spTgt spid="29"/>
                </p:tgtEl>
              </p:cMediaNode>
            </p:video>
            <p:seq concurrent="1" nextAc="seek">
              <p:cTn id="17" restart="whenNotActive" fill="hold" evtFilter="cancelBubble" nodeType="interactiveSeq">
                <p:stCondLst>
                  <p:cond evt="onClick" delay="0">
                    <p:tgtEl>
                      <p:spTgt spid="29"/>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additive="base">
                                        <p:cTn id="21" dur="1" fill="hold"/>
                                        <p:tgtEl>
                                          <p:spTgt spid="29"/>
                                        </p:tgtEl>
                                      </p:cBhvr>
                                    </p:cmd>
                                  </p:childTnLst>
                                </p:cTn>
                              </p:par>
                            </p:childTnLst>
                          </p:cTn>
                        </p:par>
                      </p:childTnLst>
                    </p:cTn>
                  </p:par>
                </p:childTnLst>
              </p:cTn>
              <p:nextCondLst>
                <p:cond evt="onClick" delay="0">
                  <p:tgtEl>
                    <p:spTgt spid="29"/>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b="23647"/>
          <a:stretch>
            <a:fillRect/>
          </a:stretch>
        </p:blipFill>
        <p:spPr>
          <a:xfrm flipH="1">
            <a:off x="0" y="0"/>
            <a:ext cx="12192000" cy="6858000"/>
          </a:xfrm>
          <a:prstGeom prst="rect">
            <a:avLst/>
          </a:prstGeom>
        </p:spPr>
      </p:pic>
      <p:sp>
        <p:nvSpPr>
          <p:cNvPr id="6" name="文本框 5"/>
          <p:cNvSpPr txBox="1"/>
          <p:nvPr/>
        </p:nvSpPr>
        <p:spPr>
          <a:xfrm>
            <a:off x="2390775" y="1457325"/>
            <a:ext cx="2133600" cy="1649106"/>
          </a:xfrm>
          <a:prstGeom prst="rect">
            <a:avLst/>
          </a:prstGeom>
          <a:noFill/>
        </p:spPr>
        <p:txBody>
          <a:bodyPr wrap="square" rtlCol="0">
            <a:spAutoFit/>
          </a:bodyPr>
          <a:lstStyle/>
          <a:p>
            <a:pPr algn="dist">
              <a:lnSpc>
                <a:spcPct val="120000"/>
              </a:lnSpc>
            </a:pPr>
            <a:r>
              <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PART</a:t>
            </a:r>
            <a:endPar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a:p>
            <a:pPr algn="ctr">
              <a:lnSpc>
                <a:spcPct val="120000"/>
              </a:lnSpc>
            </a:pPr>
            <a:r>
              <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02</a:t>
            </a:r>
            <a:endParaRPr lang="zh-CN" altLang="en-US"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7" name="文本框 6"/>
          <p:cNvSpPr txBox="1"/>
          <p:nvPr/>
        </p:nvSpPr>
        <p:spPr>
          <a:xfrm>
            <a:off x="8048767" y="2752488"/>
            <a:ext cx="2914365" cy="706755"/>
          </a:xfrm>
          <a:prstGeom prst="rect">
            <a:avLst/>
          </a:prstGeom>
          <a:noFill/>
        </p:spPr>
        <p:txBody>
          <a:bodyPr wrap="square" rtlCol="0">
            <a:spAutoFit/>
          </a:bodyPr>
          <a:lstStyle/>
          <a:p>
            <a:pPr algn="dist"/>
            <a:r>
              <a:rPr lang="zh-CN" altLang="en-US" sz="40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NeRF 理论</a:t>
            </a:r>
            <a:endParaRPr lang="zh-CN" altLang="en-US" sz="40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10" name="文本框 9"/>
          <p:cNvSpPr txBox="1"/>
          <p:nvPr/>
        </p:nvSpPr>
        <p:spPr>
          <a:xfrm>
            <a:off x="8048767" y="5350832"/>
            <a:ext cx="3600449" cy="549253"/>
          </a:xfrm>
          <a:prstGeom prst="rect">
            <a:avLst/>
          </a:prstGeom>
          <a:noFill/>
        </p:spPr>
        <p:txBody>
          <a:bodyPr wrap="square" rtlCol="0">
            <a:spAutoFit/>
          </a:bodyPr>
          <a:lstStyle/>
          <a:p>
            <a:pPr>
              <a:lnSpc>
                <a:spcPct val="130000"/>
              </a:lnSpc>
            </a:pP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我们可以回到过去，却终究无法改变历史。</a:t>
            </a:r>
            <a:endPar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algn="r">
              <a:lnSpc>
                <a:spcPct val="130000"/>
              </a:lnSpc>
            </a:pPr>
            <a:r>
              <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英</a:t>
            </a:r>
            <a:r>
              <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斯蒂芬</a:t>
            </a:r>
            <a:r>
              <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威廉</a:t>
            </a:r>
            <a:r>
              <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霍金</a:t>
            </a:r>
            <a:endPar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13" name="组合 12"/>
          <p:cNvGrpSpPr/>
          <p:nvPr/>
        </p:nvGrpSpPr>
        <p:grpSpPr>
          <a:xfrm>
            <a:off x="10396470" y="673514"/>
            <a:ext cx="1133322" cy="228486"/>
            <a:chOff x="377059" y="528980"/>
            <a:chExt cx="1133322" cy="228486"/>
          </a:xfrm>
        </p:grpSpPr>
        <p:sp>
          <p:nvSpPr>
            <p:cNvPr id="14" name="椭圆 13"/>
            <p:cNvSpPr/>
            <p:nvPr/>
          </p:nvSpPr>
          <p:spPr>
            <a:xfrm>
              <a:off x="1281895" y="528980"/>
              <a:ext cx="228486" cy="2284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tx1"/>
                </a:solidFill>
                <a:cs typeface="思源宋体 CN Medium" panose="02020500000000000000" pitchFamily="18" charset="-122"/>
              </a:endParaRPr>
            </a:p>
          </p:txBody>
        </p:sp>
        <p:sp>
          <p:nvSpPr>
            <p:cNvPr id="15" name="Freeform 83"/>
            <p:cNvSpPr>
              <a:spLocks noEditPoints="1"/>
            </p:cNvSpPr>
            <p:nvPr/>
          </p:nvSpPr>
          <p:spPr bwMode="auto">
            <a:xfrm>
              <a:off x="1333796" y="595542"/>
              <a:ext cx="143111" cy="111806"/>
            </a:xfrm>
            <a:custGeom>
              <a:avLst/>
              <a:gdLst>
                <a:gd name="T0" fmla="*/ 246080 w 69"/>
                <a:gd name="T1" fmla="*/ 179210 h 54"/>
                <a:gd name="T2" fmla="*/ 227716 w 69"/>
                <a:gd name="T3" fmla="*/ 197497 h 54"/>
                <a:gd name="T4" fmla="*/ 44074 w 69"/>
                <a:gd name="T5" fmla="*/ 197497 h 54"/>
                <a:gd name="T6" fmla="*/ 25710 w 69"/>
                <a:gd name="T7" fmla="*/ 179210 h 54"/>
                <a:gd name="T8" fmla="*/ 246080 w 69"/>
                <a:gd name="T9" fmla="*/ 179210 h 54"/>
                <a:gd name="T10" fmla="*/ 36728 w 69"/>
                <a:gd name="T11" fmla="*/ 14629 h 54"/>
                <a:gd name="T12" fmla="*/ 25710 w 69"/>
                <a:gd name="T13" fmla="*/ 40231 h 54"/>
                <a:gd name="T14" fmla="*/ 36728 w 69"/>
                <a:gd name="T15" fmla="*/ 65832 h 54"/>
                <a:gd name="T16" fmla="*/ 47747 w 69"/>
                <a:gd name="T17" fmla="*/ 58518 h 54"/>
                <a:gd name="T18" fmla="*/ 40401 w 69"/>
                <a:gd name="T19" fmla="*/ 40231 h 54"/>
                <a:gd name="T20" fmla="*/ 47747 w 69"/>
                <a:gd name="T21" fmla="*/ 18287 h 54"/>
                <a:gd name="T22" fmla="*/ 47747 w 69"/>
                <a:gd name="T23" fmla="*/ 18287 h 54"/>
                <a:gd name="T24" fmla="*/ 36728 w 69"/>
                <a:gd name="T25" fmla="*/ 14629 h 54"/>
                <a:gd name="T26" fmla="*/ 11019 w 69"/>
                <a:gd name="T27" fmla="*/ 0 h 54"/>
                <a:gd name="T28" fmla="*/ 0 w 69"/>
                <a:gd name="T29" fmla="*/ 40231 h 54"/>
                <a:gd name="T30" fmla="*/ 11019 w 69"/>
                <a:gd name="T31" fmla="*/ 80462 h 54"/>
                <a:gd name="T32" fmla="*/ 22037 w 69"/>
                <a:gd name="T33" fmla="*/ 73147 h 54"/>
                <a:gd name="T34" fmla="*/ 11019 w 69"/>
                <a:gd name="T35" fmla="*/ 40231 h 54"/>
                <a:gd name="T36" fmla="*/ 22037 w 69"/>
                <a:gd name="T37" fmla="*/ 3657 h 54"/>
                <a:gd name="T38" fmla="*/ 11019 w 69"/>
                <a:gd name="T39" fmla="*/ 0 h 54"/>
                <a:gd name="T40" fmla="*/ 102840 w 69"/>
                <a:gd name="T41" fmla="*/ 14629 h 54"/>
                <a:gd name="T42" fmla="*/ 110185 w 69"/>
                <a:gd name="T43" fmla="*/ 40231 h 54"/>
                <a:gd name="T44" fmla="*/ 102840 w 69"/>
                <a:gd name="T45" fmla="*/ 65832 h 54"/>
                <a:gd name="T46" fmla="*/ 91821 w 69"/>
                <a:gd name="T47" fmla="*/ 58518 h 54"/>
                <a:gd name="T48" fmla="*/ 99167 w 69"/>
                <a:gd name="T49" fmla="*/ 40231 h 54"/>
                <a:gd name="T50" fmla="*/ 91821 w 69"/>
                <a:gd name="T51" fmla="*/ 18287 h 54"/>
                <a:gd name="T52" fmla="*/ 91821 w 69"/>
                <a:gd name="T53" fmla="*/ 18287 h 54"/>
                <a:gd name="T54" fmla="*/ 102840 w 69"/>
                <a:gd name="T55" fmla="*/ 14629 h 54"/>
                <a:gd name="T56" fmla="*/ 128549 w 69"/>
                <a:gd name="T57" fmla="*/ 0 h 54"/>
                <a:gd name="T58" fmla="*/ 139568 w 69"/>
                <a:gd name="T59" fmla="*/ 40231 h 54"/>
                <a:gd name="T60" fmla="*/ 128549 w 69"/>
                <a:gd name="T61" fmla="*/ 80462 h 54"/>
                <a:gd name="T62" fmla="*/ 113858 w 69"/>
                <a:gd name="T63" fmla="*/ 73147 h 54"/>
                <a:gd name="T64" fmla="*/ 124877 w 69"/>
                <a:gd name="T65" fmla="*/ 40231 h 54"/>
                <a:gd name="T66" fmla="*/ 113858 w 69"/>
                <a:gd name="T67" fmla="*/ 3657 h 54"/>
                <a:gd name="T68" fmla="*/ 128549 w 69"/>
                <a:gd name="T69" fmla="*/ 0 h 54"/>
                <a:gd name="T70" fmla="*/ 84475 w 69"/>
                <a:gd name="T71" fmla="*/ 40231 h 54"/>
                <a:gd name="T72" fmla="*/ 77130 w 69"/>
                <a:gd name="T73" fmla="*/ 51203 h 54"/>
                <a:gd name="T74" fmla="*/ 84475 w 69"/>
                <a:gd name="T75" fmla="*/ 128007 h 54"/>
                <a:gd name="T76" fmla="*/ 227716 w 69"/>
                <a:gd name="T77" fmla="*/ 128007 h 54"/>
                <a:gd name="T78" fmla="*/ 246080 w 69"/>
                <a:gd name="T79" fmla="*/ 138979 h 54"/>
                <a:gd name="T80" fmla="*/ 253426 w 69"/>
                <a:gd name="T81" fmla="*/ 138979 h 54"/>
                <a:gd name="T82" fmla="*/ 253426 w 69"/>
                <a:gd name="T83" fmla="*/ 171896 h 54"/>
                <a:gd name="T84" fmla="*/ 14691 w 69"/>
                <a:gd name="T85" fmla="*/ 171896 h 54"/>
                <a:gd name="T86" fmla="*/ 14691 w 69"/>
                <a:gd name="T87" fmla="*/ 138979 h 54"/>
                <a:gd name="T88" fmla="*/ 25710 w 69"/>
                <a:gd name="T89" fmla="*/ 138979 h 54"/>
                <a:gd name="T90" fmla="*/ 44074 w 69"/>
                <a:gd name="T91" fmla="*/ 128007 h 54"/>
                <a:gd name="T92" fmla="*/ 55093 w 69"/>
                <a:gd name="T93" fmla="*/ 128007 h 54"/>
                <a:gd name="T94" fmla="*/ 62438 w 69"/>
                <a:gd name="T95" fmla="*/ 51203 h 54"/>
                <a:gd name="T96" fmla="*/ 55093 w 69"/>
                <a:gd name="T97" fmla="*/ 40231 h 54"/>
                <a:gd name="T98" fmla="*/ 69784 w 69"/>
                <a:gd name="T99" fmla="*/ 25601 h 54"/>
                <a:gd name="T100" fmla="*/ 84475 w 69"/>
                <a:gd name="T101" fmla="*/ 40231 h 54"/>
                <a:gd name="T102" fmla="*/ 202006 w 69"/>
                <a:gd name="T103" fmla="*/ 149951 h 54"/>
                <a:gd name="T104" fmla="*/ 202006 w 69"/>
                <a:gd name="T105" fmla="*/ 160923 h 54"/>
                <a:gd name="T106" fmla="*/ 227716 w 69"/>
                <a:gd name="T107" fmla="*/ 160923 h 54"/>
                <a:gd name="T108" fmla="*/ 227716 w 69"/>
                <a:gd name="T109" fmla="*/ 149951 h 54"/>
                <a:gd name="T110" fmla="*/ 202006 w 69"/>
                <a:gd name="T111" fmla="*/ 149951 h 54"/>
                <a:gd name="T112" fmla="*/ 172624 w 69"/>
                <a:gd name="T113" fmla="*/ 149951 h 54"/>
                <a:gd name="T114" fmla="*/ 172624 w 69"/>
                <a:gd name="T115" fmla="*/ 160923 h 54"/>
                <a:gd name="T116" fmla="*/ 194661 w 69"/>
                <a:gd name="T117" fmla="*/ 160923 h 54"/>
                <a:gd name="T118" fmla="*/ 194661 w 69"/>
                <a:gd name="T119" fmla="*/ 149951 h 54"/>
                <a:gd name="T120" fmla="*/ 172624 w 69"/>
                <a:gd name="T121" fmla="*/ 149951 h 5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9" h="54">
                  <a:moveTo>
                    <a:pt x="67" y="49"/>
                  </a:moveTo>
                  <a:cubicBezTo>
                    <a:pt x="67" y="52"/>
                    <a:pt x="65" y="54"/>
                    <a:pt x="62" y="54"/>
                  </a:cubicBezTo>
                  <a:cubicBezTo>
                    <a:pt x="12" y="54"/>
                    <a:pt x="12" y="54"/>
                    <a:pt x="12" y="54"/>
                  </a:cubicBezTo>
                  <a:cubicBezTo>
                    <a:pt x="9" y="54"/>
                    <a:pt x="7" y="52"/>
                    <a:pt x="7" y="49"/>
                  </a:cubicBezTo>
                  <a:cubicBezTo>
                    <a:pt x="67" y="49"/>
                    <a:pt x="67" y="49"/>
                    <a:pt x="67" y="49"/>
                  </a:cubicBezTo>
                  <a:close/>
                  <a:moveTo>
                    <a:pt x="10" y="4"/>
                  </a:moveTo>
                  <a:cubicBezTo>
                    <a:pt x="8" y="6"/>
                    <a:pt x="7" y="8"/>
                    <a:pt x="7" y="11"/>
                  </a:cubicBezTo>
                  <a:cubicBezTo>
                    <a:pt x="7" y="13"/>
                    <a:pt x="8" y="16"/>
                    <a:pt x="10" y="18"/>
                  </a:cubicBezTo>
                  <a:cubicBezTo>
                    <a:pt x="13" y="16"/>
                    <a:pt x="13" y="16"/>
                    <a:pt x="13" y="16"/>
                  </a:cubicBezTo>
                  <a:cubicBezTo>
                    <a:pt x="12" y="15"/>
                    <a:pt x="11" y="13"/>
                    <a:pt x="11" y="11"/>
                  </a:cubicBezTo>
                  <a:cubicBezTo>
                    <a:pt x="11" y="9"/>
                    <a:pt x="11" y="7"/>
                    <a:pt x="13" y="5"/>
                  </a:cubicBezTo>
                  <a:cubicBezTo>
                    <a:pt x="13" y="5"/>
                    <a:pt x="13" y="5"/>
                    <a:pt x="13" y="5"/>
                  </a:cubicBezTo>
                  <a:cubicBezTo>
                    <a:pt x="10" y="4"/>
                    <a:pt x="10" y="4"/>
                    <a:pt x="10" y="4"/>
                  </a:cubicBezTo>
                  <a:close/>
                  <a:moveTo>
                    <a:pt x="3" y="0"/>
                  </a:moveTo>
                  <a:cubicBezTo>
                    <a:pt x="1" y="3"/>
                    <a:pt x="0" y="7"/>
                    <a:pt x="0" y="11"/>
                  </a:cubicBezTo>
                  <a:cubicBezTo>
                    <a:pt x="0" y="15"/>
                    <a:pt x="1" y="19"/>
                    <a:pt x="3" y="22"/>
                  </a:cubicBezTo>
                  <a:cubicBezTo>
                    <a:pt x="6" y="20"/>
                    <a:pt x="6" y="20"/>
                    <a:pt x="6" y="20"/>
                  </a:cubicBezTo>
                  <a:cubicBezTo>
                    <a:pt x="4" y="17"/>
                    <a:pt x="3" y="14"/>
                    <a:pt x="3" y="11"/>
                  </a:cubicBezTo>
                  <a:cubicBezTo>
                    <a:pt x="3" y="7"/>
                    <a:pt x="4" y="4"/>
                    <a:pt x="6" y="1"/>
                  </a:cubicBezTo>
                  <a:cubicBezTo>
                    <a:pt x="3" y="0"/>
                    <a:pt x="3" y="0"/>
                    <a:pt x="3" y="0"/>
                  </a:cubicBezTo>
                  <a:close/>
                  <a:moveTo>
                    <a:pt x="28" y="4"/>
                  </a:moveTo>
                  <a:cubicBezTo>
                    <a:pt x="30" y="6"/>
                    <a:pt x="30" y="8"/>
                    <a:pt x="30" y="11"/>
                  </a:cubicBezTo>
                  <a:cubicBezTo>
                    <a:pt x="30" y="13"/>
                    <a:pt x="29" y="16"/>
                    <a:pt x="28" y="18"/>
                  </a:cubicBezTo>
                  <a:cubicBezTo>
                    <a:pt x="25" y="16"/>
                    <a:pt x="25" y="16"/>
                    <a:pt x="25" y="16"/>
                  </a:cubicBezTo>
                  <a:cubicBezTo>
                    <a:pt x="26" y="15"/>
                    <a:pt x="27" y="13"/>
                    <a:pt x="27" y="11"/>
                  </a:cubicBezTo>
                  <a:cubicBezTo>
                    <a:pt x="27" y="9"/>
                    <a:pt x="26" y="7"/>
                    <a:pt x="25" y="5"/>
                  </a:cubicBezTo>
                  <a:cubicBezTo>
                    <a:pt x="25" y="5"/>
                    <a:pt x="25" y="5"/>
                    <a:pt x="25" y="5"/>
                  </a:cubicBezTo>
                  <a:cubicBezTo>
                    <a:pt x="28" y="4"/>
                    <a:pt x="28" y="4"/>
                    <a:pt x="28" y="4"/>
                  </a:cubicBezTo>
                  <a:close/>
                  <a:moveTo>
                    <a:pt x="35" y="0"/>
                  </a:moveTo>
                  <a:cubicBezTo>
                    <a:pt x="37" y="3"/>
                    <a:pt x="38" y="7"/>
                    <a:pt x="38" y="11"/>
                  </a:cubicBezTo>
                  <a:cubicBezTo>
                    <a:pt x="38" y="15"/>
                    <a:pt x="37" y="19"/>
                    <a:pt x="35" y="22"/>
                  </a:cubicBezTo>
                  <a:cubicBezTo>
                    <a:pt x="31" y="20"/>
                    <a:pt x="31" y="20"/>
                    <a:pt x="31" y="20"/>
                  </a:cubicBezTo>
                  <a:cubicBezTo>
                    <a:pt x="33" y="17"/>
                    <a:pt x="34" y="14"/>
                    <a:pt x="34" y="11"/>
                  </a:cubicBezTo>
                  <a:cubicBezTo>
                    <a:pt x="34" y="7"/>
                    <a:pt x="33" y="4"/>
                    <a:pt x="31" y="1"/>
                  </a:cubicBezTo>
                  <a:cubicBezTo>
                    <a:pt x="35" y="0"/>
                    <a:pt x="35" y="0"/>
                    <a:pt x="35" y="0"/>
                  </a:cubicBezTo>
                  <a:close/>
                  <a:moveTo>
                    <a:pt x="23" y="11"/>
                  </a:moveTo>
                  <a:cubicBezTo>
                    <a:pt x="23" y="12"/>
                    <a:pt x="22" y="14"/>
                    <a:pt x="21" y="14"/>
                  </a:cubicBezTo>
                  <a:cubicBezTo>
                    <a:pt x="23" y="35"/>
                    <a:pt x="23" y="35"/>
                    <a:pt x="23" y="35"/>
                  </a:cubicBezTo>
                  <a:cubicBezTo>
                    <a:pt x="62" y="35"/>
                    <a:pt x="62" y="35"/>
                    <a:pt x="62" y="35"/>
                  </a:cubicBezTo>
                  <a:cubicBezTo>
                    <a:pt x="64" y="35"/>
                    <a:pt x="66" y="36"/>
                    <a:pt x="67" y="38"/>
                  </a:cubicBezTo>
                  <a:cubicBezTo>
                    <a:pt x="69" y="38"/>
                    <a:pt x="69" y="38"/>
                    <a:pt x="69" y="38"/>
                  </a:cubicBezTo>
                  <a:cubicBezTo>
                    <a:pt x="69" y="47"/>
                    <a:pt x="69" y="47"/>
                    <a:pt x="69" y="47"/>
                  </a:cubicBezTo>
                  <a:cubicBezTo>
                    <a:pt x="4" y="47"/>
                    <a:pt x="4" y="47"/>
                    <a:pt x="4" y="47"/>
                  </a:cubicBezTo>
                  <a:cubicBezTo>
                    <a:pt x="4" y="38"/>
                    <a:pt x="4" y="38"/>
                    <a:pt x="4" y="38"/>
                  </a:cubicBezTo>
                  <a:cubicBezTo>
                    <a:pt x="7" y="38"/>
                    <a:pt x="7" y="38"/>
                    <a:pt x="7" y="38"/>
                  </a:cubicBezTo>
                  <a:cubicBezTo>
                    <a:pt x="8" y="36"/>
                    <a:pt x="9" y="35"/>
                    <a:pt x="12" y="35"/>
                  </a:cubicBezTo>
                  <a:cubicBezTo>
                    <a:pt x="15" y="35"/>
                    <a:pt x="15" y="35"/>
                    <a:pt x="15" y="35"/>
                  </a:cubicBezTo>
                  <a:cubicBezTo>
                    <a:pt x="17" y="14"/>
                    <a:pt x="17" y="14"/>
                    <a:pt x="17" y="14"/>
                  </a:cubicBezTo>
                  <a:cubicBezTo>
                    <a:pt x="16" y="14"/>
                    <a:pt x="15" y="12"/>
                    <a:pt x="15" y="11"/>
                  </a:cubicBezTo>
                  <a:cubicBezTo>
                    <a:pt x="15" y="9"/>
                    <a:pt x="17" y="7"/>
                    <a:pt x="19" y="7"/>
                  </a:cubicBezTo>
                  <a:cubicBezTo>
                    <a:pt x="21" y="7"/>
                    <a:pt x="23" y="9"/>
                    <a:pt x="23" y="11"/>
                  </a:cubicBezTo>
                  <a:close/>
                  <a:moveTo>
                    <a:pt x="55" y="41"/>
                  </a:moveTo>
                  <a:cubicBezTo>
                    <a:pt x="55" y="44"/>
                    <a:pt x="55" y="44"/>
                    <a:pt x="55" y="44"/>
                  </a:cubicBezTo>
                  <a:cubicBezTo>
                    <a:pt x="62" y="44"/>
                    <a:pt x="62" y="44"/>
                    <a:pt x="62" y="44"/>
                  </a:cubicBezTo>
                  <a:cubicBezTo>
                    <a:pt x="62" y="41"/>
                    <a:pt x="62" y="41"/>
                    <a:pt x="62" y="41"/>
                  </a:cubicBezTo>
                  <a:cubicBezTo>
                    <a:pt x="55" y="41"/>
                    <a:pt x="55" y="41"/>
                    <a:pt x="55" y="41"/>
                  </a:cubicBezTo>
                  <a:close/>
                  <a:moveTo>
                    <a:pt x="47" y="41"/>
                  </a:moveTo>
                  <a:cubicBezTo>
                    <a:pt x="47" y="44"/>
                    <a:pt x="47" y="44"/>
                    <a:pt x="47" y="44"/>
                  </a:cubicBezTo>
                  <a:cubicBezTo>
                    <a:pt x="53" y="44"/>
                    <a:pt x="53" y="44"/>
                    <a:pt x="53" y="44"/>
                  </a:cubicBezTo>
                  <a:cubicBezTo>
                    <a:pt x="53" y="41"/>
                    <a:pt x="53" y="41"/>
                    <a:pt x="53" y="41"/>
                  </a:cubicBezTo>
                  <a:lnTo>
                    <a:pt x="47" y="41"/>
                  </a:lnTo>
                  <a:close/>
                </a:path>
              </a:pathLst>
            </a:custGeom>
            <a:solidFill>
              <a:schemeClr val="tx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lumMod val="85000"/>
                    <a:lumOff val="15000"/>
                  </a:prstClr>
                </a:solidFill>
                <a:effectLst/>
                <a:uLnTx/>
                <a:uFillTx/>
                <a:latin typeface="思源宋体 CN Medium" panose="02020500000000000000" pitchFamily="18" charset="-122"/>
                <a:ea typeface="思源宋体 CN Medium" panose="02020500000000000000" pitchFamily="18" charset="-122"/>
                <a:cs typeface="+mn-ea"/>
                <a:sym typeface="+mn-lt"/>
              </a:endParaRPr>
            </a:p>
          </p:txBody>
        </p:sp>
        <p:sp>
          <p:nvSpPr>
            <p:cNvPr id="16" name="椭圆 15"/>
            <p:cNvSpPr/>
            <p:nvPr/>
          </p:nvSpPr>
          <p:spPr>
            <a:xfrm>
              <a:off x="980283" y="528980"/>
              <a:ext cx="228486" cy="2284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cs typeface="思源宋体 CN Medium" panose="02020500000000000000" pitchFamily="18" charset="-122"/>
              </a:endParaRPr>
            </a:p>
          </p:txBody>
        </p:sp>
        <p:sp>
          <p:nvSpPr>
            <p:cNvPr id="17" name="Freeform 91"/>
            <p:cNvSpPr>
              <a:spLocks noEditPoints="1"/>
            </p:cNvSpPr>
            <p:nvPr/>
          </p:nvSpPr>
          <p:spPr bwMode="auto">
            <a:xfrm>
              <a:off x="1030455" y="581231"/>
              <a:ext cx="124327" cy="126116"/>
            </a:xfrm>
            <a:custGeom>
              <a:avLst/>
              <a:gdLst>
                <a:gd name="T0" fmla="*/ 220218 w 60"/>
                <a:gd name="T1" fmla="*/ 62346 h 61"/>
                <a:gd name="T2" fmla="*/ 183515 w 60"/>
                <a:gd name="T3" fmla="*/ 117358 h 61"/>
                <a:gd name="T4" fmla="*/ 183515 w 60"/>
                <a:gd name="T5" fmla="*/ 11002 h 61"/>
                <a:gd name="T6" fmla="*/ 106439 w 60"/>
                <a:gd name="T7" fmla="*/ 113690 h 61"/>
                <a:gd name="T8" fmla="*/ 110109 w 60"/>
                <a:gd name="T9" fmla="*/ 99021 h 61"/>
                <a:gd name="T10" fmla="*/ 117450 w 60"/>
                <a:gd name="T11" fmla="*/ 128360 h 61"/>
                <a:gd name="T12" fmla="*/ 121120 w 60"/>
                <a:gd name="T13" fmla="*/ 139362 h 61"/>
                <a:gd name="T14" fmla="*/ 124790 w 60"/>
                <a:gd name="T15" fmla="*/ 154032 h 61"/>
                <a:gd name="T16" fmla="*/ 128461 w 60"/>
                <a:gd name="T17" fmla="*/ 172369 h 61"/>
                <a:gd name="T18" fmla="*/ 132131 w 60"/>
                <a:gd name="T19" fmla="*/ 187039 h 61"/>
                <a:gd name="T20" fmla="*/ 110109 w 60"/>
                <a:gd name="T21" fmla="*/ 205376 h 61"/>
                <a:gd name="T22" fmla="*/ 132131 w 60"/>
                <a:gd name="T23" fmla="*/ 187039 h 61"/>
                <a:gd name="T24" fmla="*/ 80747 w 60"/>
                <a:gd name="T25" fmla="*/ 205376 h 61"/>
                <a:gd name="T26" fmla="*/ 124790 w 60"/>
                <a:gd name="T27" fmla="*/ 183371 h 61"/>
                <a:gd name="T28" fmla="*/ 91758 w 60"/>
                <a:gd name="T29" fmla="*/ 165034 h 61"/>
                <a:gd name="T30" fmla="*/ 117450 w 60"/>
                <a:gd name="T31" fmla="*/ 150364 h 61"/>
                <a:gd name="T32" fmla="*/ 102768 w 60"/>
                <a:gd name="T33" fmla="*/ 128360 h 61"/>
                <a:gd name="T34" fmla="*/ 102768 w 60"/>
                <a:gd name="T35" fmla="*/ 121025 h 61"/>
                <a:gd name="T36" fmla="*/ 121120 w 60"/>
                <a:gd name="T37" fmla="*/ 77016 h 61"/>
                <a:gd name="T38" fmla="*/ 157823 w 60"/>
                <a:gd name="T39" fmla="*/ 212711 h 61"/>
                <a:gd name="T40" fmla="*/ 150482 w 60"/>
                <a:gd name="T41" fmla="*/ 223713 h 61"/>
                <a:gd name="T42" fmla="*/ 69736 w 60"/>
                <a:gd name="T43" fmla="*/ 223713 h 61"/>
                <a:gd name="T44" fmla="*/ 62395 w 60"/>
                <a:gd name="T45" fmla="*/ 212711 h 61"/>
                <a:gd name="T46" fmla="*/ 99098 w 60"/>
                <a:gd name="T47" fmla="*/ 77016 h 61"/>
                <a:gd name="T48" fmla="*/ 110109 w 60"/>
                <a:gd name="T49" fmla="*/ 44009 h 61"/>
                <a:gd name="T50" fmla="*/ 121120 w 60"/>
                <a:gd name="T51" fmla="*/ 77016 h 61"/>
                <a:gd name="T52" fmla="*/ 44044 w 60"/>
                <a:gd name="T53" fmla="*/ 66014 h 61"/>
                <a:gd name="T54" fmla="*/ 77076 w 60"/>
                <a:gd name="T55" fmla="*/ 95353 h 61"/>
                <a:gd name="T56" fmla="*/ 77076 w 60"/>
                <a:gd name="T57" fmla="*/ 33007 h 61"/>
                <a:gd name="T58" fmla="*/ 58725 w 60"/>
                <a:gd name="T59" fmla="*/ 22005 h 61"/>
                <a:gd name="T60" fmla="*/ 0 w 60"/>
                <a:gd name="T61" fmla="*/ 62346 h 61"/>
                <a:gd name="T62" fmla="*/ 36703 w 60"/>
                <a:gd name="T63" fmla="*/ 117358 h 61"/>
                <a:gd name="T64" fmla="*/ 36703 w 60"/>
                <a:gd name="T65" fmla="*/ 11002 h 61"/>
                <a:gd name="T66" fmla="*/ 161493 w 60"/>
                <a:gd name="T67" fmla="*/ 22005 h 61"/>
                <a:gd name="T68" fmla="*/ 143142 w 60"/>
                <a:gd name="T69" fmla="*/ 33007 h 61"/>
                <a:gd name="T70" fmla="*/ 143142 w 60"/>
                <a:gd name="T71" fmla="*/ 95353 h 61"/>
                <a:gd name="T72" fmla="*/ 176174 w 60"/>
                <a:gd name="T73" fmla="*/ 66014 h 6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 h="61">
                  <a:moveTo>
                    <a:pt x="55" y="0"/>
                  </a:moveTo>
                  <a:cubicBezTo>
                    <a:pt x="58" y="5"/>
                    <a:pt x="60" y="11"/>
                    <a:pt x="60" y="17"/>
                  </a:cubicBezTo>
                  <a:cubicBezTo>
                    <a:pt x="60" y="24"/>
                    <a:pt x="58" y="30"/>
                    <a:pt x="55" y="35"/>
                  </a:cubicBezTo>
                  <a:cubicBezTo>
                    <a:pt x="50" y="32"/>
                    <a:pt x="50" y="32"/>
                    <a:pt x="50" y="32"/>
                  </a:cubicBezTo>
                  <a:cubicBezTo>
                    <a:pt x="53" y="28"/>
                    <a:pt x="54" y="23"/>
                    <a:pt x="54" y="17"/>
                  </a:cubicBezTo>
                  <a:cubicBezTo>
                    <a:pt x="54" y="12"/>
                    <a:pt x="53" y="7"/>
                    <a:pt x="50" y="3"/>
                  </a:cubicBezTo>
                  <a:cubicBezTo>
                    <a:pt x="55" y="0"/>
                    <a:pt x="55" y="0"/>
                    <a:pt x="55" y="0"/>
                  </a:cubicBezTo>
                  <a:close/>
                  <a:moveTo>
                    <a:pt x="29" y="31"/>
                  </a:moveTo>
                  <a:cubicBezTo>
                    <a:pt x="31" y="31"/>
                    <a:pt x="31" y="31"/>
                    <a:pt x="31" y="31"/>
                  </a:cubicBezTo>
                  <a:cubicBezTo>
                    <a:pt x="30" y="27"/>
                    <a:pt x="30" y="27"/>
                    <a:pt x="30" y="27"/>
                  </a:cubicBezTo>
                  <a:cubicBezTo>
                    <a:pt x="29" y="31"/>
                    <a:pt x="29" y="31"/>
                    <a:pt x="29" y="31"/>
                  </a:cubicBezTo>
                  <a:close/>
                  <a:moveTo>
                    <a:pt x="32" y="35"/>
                  </a:moveTo>
                  <a:cubicBezTo>
                    <a:pt x="27" y="38"/>
                    <a:pt x="27" y="38"/>
                    <a:pt x="27" y="38"/>
                  </a:cubicBezTo>
                  <a:cubicBezTo>
                    <a:pt x="33" y="38"/>
                    <a:pt x="33" y="38"/>
                    <a:pt x="33" y="38"/>
                  </a:cubicBezTo>
                  <a:cubicBezTo>
                    <a:pt x="32" y="35"/>
                    <a:pt x="32" y="35"/>
                    <a:pt x="32" y="35"/>
                  </a:cubicBezTo>
                  <a:close/>
                  <a:moveTo>
                    <a:pt x="34" y="42"/>
                  </a:moveTo>
                  <a:cubicBezTo>
                    <a:pt x="26" y="47"/>
                    <a:pt x="26" y="47"/>
                    <a:pt x="26" y="47"/>
                  </a:cubicBezTo>
                  <a:cubicBezTo>
                    <a:pt x="35" y="47"/>
                    <a:pt x="35" y="47"/>
                    <a:pt x="35" y="47"/>
                  </a:cubicBezTo>
                  <a:cubicBezTo>
                    <a:pt x="34" y="42"/>
                    <a:pt x="34" y="42"/>
                    <a:pt x="34" y="42"/>
                  </a:cubicBezTo>
                  <a:close/>
                  <a:moveTo>
                    <a:pt x="36" y="51"/>
                  </a:moveTo>
                  <a:cubicBezTo>
                    <a:pt x="27" y="56"/>
                    <a:pt x="27" y="56"/>
                    <a:pt x="27" y="56"/>
                  </a:cubicBezTo>
                  <a:cubicBezTo>
                    <a:pt x="30" y="56"/>
                    <a:pt x="30" y="56"/>
                    <a:pt x="30" y="56"/>
                  </a:cubicBezTo>
                  <a:cubicBezTo>
                    <a:pt x="38" y="56"/>
                    <a:pt x="38" y="56"/>
                    <a:pt x="38" y="56"/>
                  </a:cubicBezTo>
                  <a:cubicBezTo>
                    <a:pt x="36" y="51"/>
                    <a:pt x="36" y="51"/>
                    <a:pt x="36" y="51"/>
                  </a:cubicBezTo>
                  <a:close/>
                  <a:moveTo>
                    <a:pt x="22" y="56"/>
                  </a:moveTo>
                  <a:cubicBezTo>
                    <a:pt x="22" y="56"/>
                    <a:pt x="22" y="56"/>
                    <a:pt x="22" y="56"/>
                  </a:cubicBezTo>
                  <a:cubicBezTo>
                    <a:pt x="24" y="50"/>
                    <a:pt x="24" y="50"/>
                    <a:pt x="24" y="50"/>
                  </a:cubicBezTo>
                  <a:cubicBezTo>
                    <a:pt x="34" y="50"/>
                    <a:pt x="34" y="50"/>
                    <a:pt x="34" y="50"/>
                  </a:cubicBezTo>
                  <a:cubicBezTo>
                    <a:pt x="22" y="56"/>
                    <a:pt x="22" y="56"/>
                    <a:pt x="22" y="56"/>
                  </a:cubicBezTo>
                  <a:close/>
                  <a:moveTo>
                    <a:pt x="25" y="45"/>
                  </a:moveTo>
                  <a:cubicBezTo>
                    <a:pt x="26" y="41"/>
                    <a:pt x="26" y="41"/>
                    <a:pt x="26" y="41"/>
                  </a:cubicBezTo>
                  <a:cubicBezTo>
                    <a:pt x="32" y="41"/>
                    <a:pt x="32" y="41"/>
                    <a:pt x="32" y="41"/>
                  </a:cubicBezTo>
                  <a:cubicBezTo>
                    <a:pt x="25" y="45"/>
                    <a:pt x="25" y="45"/>
                    <a:pt x="25" y="45"/>
                  </a:cubicBezTo>
                  <a:close/>
                  <a:moveTo>
                    <a:pt x="28" y="35"/>
                  </a:moveTo>
                  <a:cubicBezTo>
                    <a:pt x="30" y="33"/>
                    <a:pt x="30" y="33"/>
                    <a:pt x="30" y="33"/>
                  </a:cubicBezTo>
                  <a:cubicBezTo>
                    <a:pt x="28" y="33"/>
                    <a:pt x="28" y="33"/>
                    <a:pt x="28" y="33"/>
                  </a:cubicBezTo>
                  <a:cubicBezTo>
                    <a:pt x="28" y="35"/>
                    <a:pt x="28" y="35"/>
                    <a:pt x="28" y="35"/>
                  </a:cubicBezTo>
                  <a:close/>
                  <a:moveTo>
                    <a:pt x="33" y="21"/>
                  </a:moveTo>
                  <a:cubicBezTo>
                    <a:pt x="38" y="38"/>
                    <a:pt x="38" y="38"/>
                    <a:pt x="38" y="38"/>
                  </a:cubicBezTo>
                  <a:cubicBezTo>
                    <a:pt x="43" y="58"/>
                    <a:pt x="43" y="58"/>
                    <a:pt x="43" y="58"/>
                  </a:cubicBezTo>
                  <a:cubicBezTo>
                    <a:pt x="44" y="61"/>
                    <a:pt x="44" y="61"/>
                    <a:pt x="44" y="61"/>
                  </a:cubicBezTo>
                  <a:cubicBezTo>
                    <a:pt x="41" y="61"/>
                    <a:pt x="41" y="61"/>
                    <a:pt x="41" y="61"/>
                  </a:cubicBezTo>
                  <a:cubicBezTo>
                    <a:pt x="30" y="61"/>
                    <a:pt x="30" y="61"/>
                    <a:pt x="30" y="61"/>
                  </a:cubicBezTo>
                  <a:cubicBezTo>
                    <a:pt x="19" y="61"/>
                    <a:pt x="19" y="61"/>
                    <a:pt x="19" y="61"/>
                  </a:cubicBezTo>
                  <a:cubicBezTo>
                    <a:pt x="16" y="61"/>
                    <a:pt x="16" y="61"/>
                    <a:pt x="16" y="61"/>
                  </a:cubicBezTo>
                  <a:cubicBezTo>
                    <a:pt x="17" y="58"/>
                    <a:pt x="17" y="58"/>
                    <a:pt x="17" y="58"/>
                  </a:cubicBezTo>
                  <a:cubicBezTo>
                    <a:pt x="22" y="38"/>
                    <a:pt x="22" y="38"/>
                    <a:pt x="22" y="38"/>
                  </a:cubicBezTo>
                  <a:cubicBezTo>
                    <a:pt x="27" y="21"/>
                    <a:pt x="27" y="21"/>
                    <a:pt x="27" y="21"/>
                  </a:cubicBezTo>
                  <a:cubicBezTo>
                    <a:pt x="25" y="20"/>
                    <a:pt x="25" y="19"/>
                    <a:pt x="25" y="17"/>
                  </a:cubicBezTo>
                  <a:cubicBezTo>
                    <a:pt x="25" y="14"/>
                    <a:pt x="27" y="12"/>
                    <a:pt x="30" y="12"/>
                  </a:cubicBezTo>
                  <a:cubicBezTo>
                    <a:pt x="33" y="12"/>
                    <a:pt x="35" y="14"/>
                    <a:pt x="35" y="17"/>
                  </a:cubicBezTo>
                  <a:cubicBezTo>
                    <a:pt x="35" y="19"/>
                    <a:pt x="34" y="20"/>
                    <a:pt x="33" y="21"/>
                  </a:cubicBezTo>
                  <a:close/>
                  <a:moveTo>
                    <a:pt x="16" y="6"/>
                  </a:moveTo>
                  <a:cubicBezTo>
                    <a:pt x="13" y="9"/>
                    <a:pt x="11" y="14"/>
                    <a:pt x="12" y="18"/>
                  </a:cubicBezTo>
                  <a:cubicBezTo>
                    <a:pt x="12" y="22"/>
                    <a:pt x="13" y="26"/>
                    <a:pt x="16" y="29"/>
                  </a:cubicBezTo>
                  <a:cubicBezTo>
                    <a:pt x="21" y="26"/>
                    <a:pt x="21" y="26"/>
                    <a:pt x="21" y="26"/>
                  </a:cubicBezTo>
                  <a:cubicBezTo>
                    <a:pt x="18" y="24"/>
                    <a:pt x="17" y="21"/>
                    <a:pt x="17" y="18"/>
                  </a:cubicBezTo>
                  <a:cubicBezTo>
                    <a:pt x="17" y="15"/>
                    <a:pt x="18" y="11"/>
                    <a:pt x="21" y="9"/>
                  </a:cubicBezTo>
                  <a:cubicBezTo>
                    <a:pt x="21" y="9"/>
                    <a:pt x="21" y="9"/>
                    <a:pt x="21" y="9"/>
                  </a:cubicBezTo>
                  <a:cubicBezTo>
                    <a:pt x="16" y="6"/>
                    <a:pt x="16" y="6"/>
                    <a:pt x="16" y="6"/>
                  </a:cubicBezTo>
                  <a:close/>
                  <a:moveTo>
                    <a:pt x="5" y="0"/>
                  </a:moveTo>
                  <a:cubicBezTo>
                    <a:pt x="1" y="5"/>
                    <a:pt x="0" y="11"/>
                    <a:pt x="0" y="17"/>
                  </a:cubicBezTo>
                  <a:cubicBezTo>
                    <a:pt x="0" y="24"/>
                    <a:pt x="2" y="30"/>
                    <a:pt x="5" y="35"/>
                  </a:cubicBezTo>
                  <a:cubicBezTo>
                    <a:pt x="10" y="32"/>
                    <a:pt x="10" y="32"/>
                    <a:pt x="10" y="32"/>
                  </a:cubicBezTo>
                  <a:cubicBezTo>
                    <a:pt x="7" y="28"/>
                    <a:pt x="5" y="23"/>
                    <a:pt x="5" y="17"/>
                  </a:cubicBezTo>
                  <a:cubicBezTo>
                    <a:pt x="5" y="12"/>
                    <a:pt x="7" y="7"/>
                    <a:pt x="10" y="3"/>
                  </a:cubicBezTo>
                  <a:cubicBezTo>
                    <a:pt x="5" y="0"/>
                    <a:pt x="5" y="0"/>
                    <a:pt x="5" y="0"/>
                  </a:cubicBezTo>
                  <a:close/>
                  <a:moveTo>
                    <a:pt x="44" y="6"/>
                  </a:moveTo>
                  <a:cubicBezTo>
                    <a:pt x="39" y="9"/>
                    <a:pt x="39" y="9"/>
                    <a:pt x="39" y="9"/>
                  </a:cubicBezTo>
                  <a:cubicBezTo>
                    <a:pt x="39" y="9"/>
                    <a:pt x="39" y="9"/>
                    <a:pt x="39" y="9"/>
                  </a:cubicBezTo>
                  <a:cubicBezTo>
                    <a:pt x="42" y="11"/>
                    <a:pt x="43" y="15"/>
                    <a:pt x="43" y="18"/>
                  </a:cubicBezTo>
                  <a:cubicBezTo>
                    <a:pt x="43" y="21"/>
                    <a:pt x="41" y="24"/>
                    <a:pt x="39" y="26"/>
                  </a:cubicBezTo>
                  <a:cubicBezTo>
                    <a:pt x="44" y="29"/>
                    <a:pt x="44" y="29"/>
                    <a:pt x="44" y="29"/>
                  </a:cubicBezTo>
                  <a:cubicBezTo>
                    <a:pt x="47" y="26"/>
                    <a:pt x="48" y="22"/>
                    <a:pt x="48" y="18"/>
                  </a:cubicBezTo>
                  <a:cubicBezTo>
                    <a:pt x="48" y="14"/>
                    <a:pt x="47" y="9"/>
                    <a:pt x="44" y="6"/>
                  </a:cubicBezTo>
                  <a:close/>
                </a:path>
              </a:pathLst>
            </a:custGeom>
            <a:solidFill>
              <a:schemeClr val="tx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lumMod val="85000"/>
                    <a:lumOff val="15000"/>
                  </a:prstClr>
                </a:solidFill>
                <a:effectLst/>
                <a:uLnTx/>
                <a:uFillTx/>
                <a:latin typeface="思源宋体 CN Medium" panose="02020500000000000000" pitchFamily="18" charset="-122"/>
                <a:ea typeface="思源宋体 CN Medium" panose="02020500000000000000" pitchFamily="18" charset="-122"/>
                <a:cs typeface="+mn-ea"/>
                <a:sym typeface="+mn-lt"/>
              </a:endParaRPr>
            </a:p>
          </p:txBody>
        </p:sp>
        <p:sp>
          <p:nvSpPr>
            <p:cNvPr id="18" name="椭圆 17"/>
            <p:cNvSpPr/>
            <p:nvPr/>
          </p:nvSpPr>
          <p:spPr>
            <a:xfrm>
              <a:off x="377059" y="528980"/>
              <a:ext cx="228486" cy="2284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cs typeface="思源宋体 CN Medium" panose="02020500000000000000" pitchFamily="18" charset="-122"/>
              </a:endParaRPr>
            </a:p>
          </p:txBody>
        </p:sp>
        <p:sp>
          <p:nvSpPr>
            <p:cNvPr id="19" name="Freeform 118"/>
            <p:cNvSpPr>
              <a:spLocks noEditPoints="1"/>
            </p:cNvSpPr>
            <p:nvPr/>
          </p:nvSpPr>
          <p:spPr bwMode="auto">
            <a:xfrm>
              <a:off x="439424" y="570498"/>
              <a:ext cx="103755" cy="136849"/>
            </a:xfrm>
            <a:custGeom>
              <a:avLst/>
              <a:gdLst>
                <a:gd name="T0" fmla="*/ 143142 w 50"/>
                <a:gd name="T1" fmla="*/ 206130 h 66"/>
                <a:gd name="T2" fmla="*/ 165164 w 50"/>
                <a:gd name="T3" fmla="*/ 231896 h 66"/>
                <a:gd name="T4" fmla="*/ 0 w 50"/>
                <a:gd name="T5" fmla="*/ 231896 h 66"/>
                <a:gd name="T6" fmla="*/ 7341 w 50"/>
                <a:gd name="T7" fmla="*/ 0 h 66"/>
                <a:gd name="T8" fmla="*/ 165164 w 50"/>
                <a:gd name="T9" fmla="*/ 40490 h 66"/>
                <a:gd name="T10" fmla="*/ 143142 w 50"/>
                <a:gd name="T11" fmla="*/ 33128 h 66"/>
                <a:gd name="T12" fmla="*/ 117450 w 50"/>
                <a:gd name="T13" fmla="*/ 47852 h 66"/>
                <a:gd name="T14" fmla="*/ 73406 w 50"/>
                <a:gd name="T15" fmla="*/ 158278 h 66"/>
                <a:gd name="T16" fmla="*/ 183515 w 50"/>
                <a:gd name="T17" fmla="*/ 114108 h 66"/>
                <a:gd name="T18" fmla="*/ 168834 w 50"/>
                <a:gd name="T19" fmla="*/ 114108 h 66"/>
                <a:gd name="T20" fmla="*/ 84417 w 50"/>
                <a:gd name="T21" fmla="*/ 150917 h 66"/>
                <a:gd name="T22" fmla="*/ 73406 w 50"/>
                <a:gd name="T23" fmla="*/ 95703 h 66"/>
                <a:gd name="T24" fmla="*/ 80747 w 50"/>
                <a:gd name="T25" fmla="*/ 110427 h 66"/>
                <a:gd name="T26" fmla="*/ 84417 w 50"/>
                <a:gd name="T27" fmla="*/ 125150 h 66"/>
                <a:gd name="T28" fmla="*/ 95428 w 50"/>
                <a:gd name="T29" fmla="*/ 150917 h 66"/>
                <a:gd name="T30" fmla="*/ 102768 w 50"/>
                <a:gd name="T31" fmla="*/ 154598 h 66"/>
                <a:gd name="T32" fmla="*/ 121120 w 50"/>
                <a:gd name="T33" fmla="*/ 125150 h 66"/>
                <a:gd name="T34" fmla="*/ 113779 w 50"/>
                <a:gd name="T35" fmla="*/ 125150 h 66"/>
                <a:gd name="T36" fmla="*/ 91758 w 50"/>
                <a:gd name="T37" fmla="*/ 106746 h 66"/>
                <a:gd name="T38" fmla="*/ 84417 w 50"/>
                <a:gd name="T39" fmla="*/ 99384 h 66"/>
                <a:gd name="T40" fmla="*/ 84417 w 50"/>
                <a:gd name="T41" fmla="*/ 88341 h 66"/>
                <a:gd name="T42" fmla="*/ 95428 w 50"/>
                <a:gd name="T43" fmla="*/ 84661 h 66"/>
                <a:gd name="T44" fmla="*/ 106439 w 50"/>
                <a:gd name="T45" fmla="*/ 73618 h 66"/>
                <a:gd name="T46" fmla="*/ 117450 w 50"/>
                <a:gd name="T47" fmla="*/ 62575 h 66"/>
                <a:gd name="T48" fmla="*/ 135801 w 50"/>
                <a:gd name="T49" fmla="*/ 77299 h 66"/>
                <a:gd name="T50" fmla="*/ 132131 w 50"/>
                <a:gd name="T51" fmla="*/ 80980 h 66"/>
                <a:gd name="T52" fmla="*/ 143142 w 50"/>
                <a:gd name="T53" fmla="*/ 80980 h 66"/>
                <a:gd name="T54" fmla="*/ 150482 w 50"/>
                <a:gd name="T55" fmla="*/ 58894 h 66"/>
                <a:gd name="T56" fmla="*/ 165164 w 50"/>
                <a:gd name="T57" fmla="*/ 58894 h 66"/>
                <a:gd name="T58" fmla="*/ 165164 w 50"/>
                <a:gd name="T59" fmla="*/ 99384 h 66"/>
                <a:gd name="T60" fmla="*/ 165164 w 50"/>
                <a:gd name="T61" fmla="*/ 58894 h 66"/>
                <a:gd name="T62" fmla="*/ 157823 w 50"/>
                <a:gd name="T63" fmla="*/ 69937 h 66"/>
                <a:gd name="T64" fmla="*/ 165164 w 50"/>
                <a:gd name="T65" fmla="*/ 80980 h 66"/>
                <a:gd name="T66" fmla="*/ 168834 w 50"/>
                <a:gd name="T67" fmla="*/ 69937 h 66"/>
                <a:gd name="T68" fmla="*/ 95428 w 50"/>
                <a:gd name="T69" fmla="*/ 95703 h 66"/>
                <a:gd name="T70" fmla="*/ 117450 w 50"/>
                <a:gd name="T71" fmla="*/ 88341 h 66"/>
                <a:gd name="T72" fmla="*/ 110109 w 50"/>
                <a:gd name="T73" fmla="*/ 92022 h 66"/>
                <a:gd name="T74" fmla="*/ 102768 w 50"/>
                <a:gd name="T75" fmla="*/ 99384 h 66"/>
                <a:gd name="T76" fmla="*/ 113779 w 50"/>
                <a:gd name="T77" fmla="*/ 95703 h 66"/>
                <a:gd name="T78" fmla="*/ 132131 w 50"/>
                <a:gd name="T79" fmla="*/ 114108 h 66"/>
                <a:gd name="T80" fmla="*/ 154153 w 50"/>
                <a:gd name="T81" fmla="*/ 143555 h 66"/>
                <a:gd name="T82" fmla="*/ 168834 w 50"/>
                <a:gd name="T83" fmla="*/ 103065 h 66"/>
                <a:gd name="T84" fmla="*/ 150482 w 50"/>
                <a:gd name="T85" fmla="*/ 88341 h 66"/>
                <a:gd name="T86" fmla="*/ 139471 w 50"/>
                <a:gd name="T87" fmla="*/ 88341 h 66"/>
                <a:gd name="T88" fmla="*/ 128461 w 50"/>
                <a:gd name="T89" fmla="*/ 95703 h 66"/>
                <a:gd name="T90" fmla="*/ 66065 w 50"/>
                <a:gd name="T91" fmla="*/ 217173 h 66"/>
                <a:gd name="T92" fmla="*/ 66065 w 50"/>
                <a:gd name="T93" fmla="*/ 228215 h 66"/>
                <a:gd name="T94" fmla="*/ 102768 w 50"/>
                <a:gd name="T95" fmla="*/ 220854 h 6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0" h="66">
                  <a:moveTo>
                    <a:pt x="6" y="5"/>
                  </a:moveTo>
                  <a:cubicBezTo>
                    <a:pt x="6" y="56"/>
                    <a:pt x="6" y="56"/>
                    <a:pt x="6" y="56"/>
                  </a:cubicBezTo>
                  <a:cubicBezTo>
                    <a:pt x="39" y="56"/>
                    <a:pt x="39" y="56"/>
                    <a:pt x="39" y="56"/>
                  </a:cubicBezTo>
                  <a:cubicBezTo>
                    <a:pt x="39" y="52"/>
                    <a:pt x="39" y="52"/>
                    <a:pt x="39" y="52"/>
                  </a:cubicBezTo>
                  <a:cubicBezTo>
                    <a:pt x="41" y="52"/>
                    <a:pt x="43" y="51"/>
                    <a:pt x="45" y="50"/>
                  </a:cubicBezTo>
                  <a:cubicBezTo>
                    <a:pt x="45" y="63"/>
                    <a:pt x="45" y="63"/>
                    <a:pt x="45" y="63"/>
                  </a:cubicBezTo>
                  <a:cubicBezTo>
                    <a:pt x="45" y="65"/>
                    <a:pt x="44" y="66"/>
                    <a:pt x="42" y="66"/>
                  </a:cubicBezTo>
                  <a:cubicBezTo>
                    <a:pt x="2" y="66"/>
                    <a:pt x="2" y="66"/>
                    <a:pt x="2" y="66"/>
                  </a:cubicBezTo>
                  <a:cubicBezTo>
                    <a:pt x="1" y="66"/>
                    <a:pt x="0" y="65"/>
                    <a:pt x="0" y="63"/>
                  </a:cubicBezTo>
                  <a:cubicBezTo>
                    <a:pt x="0" y="2"/>
                    <a:pt x="0" y="2"/>
                    <a:pt x="0" y="2"/>
                  </a:cubicBezTo>
                  <a:cubicBezTo>
                    <a:pt x="0" y="1"/>
                    <a:pt x="1" y="0"/>
                    <a:pt x="2" y="0"/>
                  </a:cubicBezTo>
                  <a:cubicBezTo>
                    <a:pt x="2" y="0"/>
                    <a:pt x="2" y="0"/>
                    <a:pt x="2" y="0"/>
                  </a:cubicBezTo>
                  <a:cubicBezTo>
                    <a:pt x="42" y="0"/>
                    <a:pt x="42" y="0"/>
                    <a:pt x="42" y="0"/>
                  </a:cubicBezTo>
                  <a:cubicBezTo>
                    <a:pt x="44" y="0"/>
                    <a:pt x="45" y="1"/>
                    <a:pt x="45" y="2"/>
                  </a:cubicBezTo>
                  <a:cubicBezTo>
                    <a:pt x="45" y="11"/>
                    <a:pt x="45" y="11"/>
                    <a:pt x="45" y="11"/>
                  </a:cubicBezTo>
                  <a:cubicBezTo>
                    <a:pt x="45" y="11"/>
                    <a:pt x="45" y="11"/>
                    <a:pt x="45" y="11"/>
                  </a:cubicBezTo>
                  <a:cubicBezTo>
                    <a:pt x="44" y="11"/>
                    <a:pt x="43" y="11"/>
                    <a:pt x="43" y="11"/>
                  </a:cubicBezTo>
                  <a:cubicBezTo>
                    <a:pt x="42" y="10"/>
                    <a:pt x="40" y="10"/>
                    <a:pt x="39" y="9"/>
                  </a:cubicBezTo>
                  <a:cubicBezTo>
                    <a:pt x="39" y="5"/>
                    <a:pt x="39" y="5"/>
                    <a:pt x="39" y="5"/>
                  </a:cubicBezTo>
                  <a:cubicBezTo>
                    <a:pt x="6" y="5"/>
                    <a:pt x="6" y="5"/>
                    <a:pt x="6" y="5"/>
                  </a:cubicBezTo>
                  <a:close/>
                  <a:moveTo>
                    <a:pt x="32" y="13"/>
                  </a:moveTo>
                  <a:cubicBezTo>
                    <a:pt x="28" y="13"/>
                    <a:pt x="23" y="15"/>
                    <a:pt x="20" y="19"/>
                  </a:cubicBezTo>
                  <a:cubicBezTo>
                    <a:pt x="17" y="22"/>
                    <a:pt x="15" y="26"/>
                    <a:pt x="15" y="31"/>
                  </a:cubicBezTo>
                  <a:cubicBezTo>
                    <a:pt x="15" y="36"/>
                    <a:pt x="17" y="40"/>
                    <a:pt x="20" y="43"/>
                  </a:cubicBezTo>
                  <a:cubicBezTo>
                    <a:pt x="23" y="46"/>
                    <a:pt x="28" y="48"/>
                    <a:pt x="32" y="48"/>
                  </a:cubicBezTo>
                  <a:cubicBezTo>
                    <a:pt x="37" y="48"/>
                    <a:pt x="42" y="46"/>
                    <a:pt x="45" y="43"/>
                  </a:cubicBezTo>
                  <a:cubicBezTo>
                    <a:pt x="48" y="40"/>
                    <a:pt x="50" y="36"/>
                    <a:pt x="50" y="31"/>
                  </a:cubicBezTo>
                  <a:cubicBezTo>
                    <a:pt x="50" y="29"/>
                    <a:pt x="49" y="26"/>
                    <a:pt x="49" y="24"/>
                  </a:cubicBezTo>
                  <a:cubicBezTo>
                    <a:pt x="48" y="26"/>
                    <a:pt x="47" y="27"/>
                    <a:pt x="46" y="28"/>
                  </a:cubicBezTo>
                  <a:cubicBezTo>
                    <a:pt x="46" y="29"/>
                    <a:pt x="46" y="30"/>
                    <a:pt x="46" y="31"/>
                  </a:cubicBezTo>
                  <a:cubicBezTo>
                    <a:pt x="46" y="35"/>
                    <a:pt x="45" y="38"/>
                    <a:pt x="42" y="41"/>
                  </a:cubicBezTo>
                  <a:cubicBezTo>
                    <a:pt x="40" y="43"/>
                    <a:pt x="36" y="45"/>
                    <a:pt x="32" y="45"/>
                  </a:cubicBezTo>
                  <a:cubicBezTo>
                    <a:pt x="29" y="45"/>
                    <a:pt x="25" y="43"/>
                    <a:pt x="23" y="41"/>
                  </a:cubicBezTo>
                  <a:cubicBezTo>
                    <a:pt x="20" y="38"/>
                    <a:pt x="18" y="35"/>
                    <a:pt x="18" y="31"/>
                  </a:cubicBezTo>
                  <a:cubicBezTo>
                    <a:pt x="18" y="29"/>
                    <a:pt x="19" y="26"/>
                    <a:pt x="20" y="24"/>
                  </a:cubicBezTo>
                  <a:cubicBezTo>
                    <a:pt x="20" y="25"/>
                    <a:pt x="20" y="26"/>
                    <a:pt x="20" y="26"/>
                  </a:cubicBezTo>
                  <a:cubicBezTo>
                    <a:pt x="20" y="27"/>
                    <a:pt x="20" y="27"/>
                    <a:pt x="20" y="28"/>
                  </a:cubicBezTo>
                  <a:cubicBezTo>
                    <a:pt x="21" y="28"/>
                    <a:pt x="22" y="28"/>
                    <a:pt x="22" y="29"/>
                  </a:cubicBezTo>
                  <a:cubicBezTo>
                    <a:pt x="22" y="29"/>
                    <a:pt x="22" y="29"/>
                    <a:pt x="22" y="30"/>
                  </a:cubicBezTo>
                  <a:cubicBezTo>
                    <a:pt x="23" y="30"/>
                    <a:pt x="23" y="30"/>
                    <a:pt x="23" y="30"/>
                  </a:cubicBezTo>
                  <a:cubicBezTo>
                    <a:pt x="23" y="30"/>
                    <a:pt x="23" y="30"/>
                    <a:pt x="23" y="30"/>
                  </a:cubicBezTo>
                  <a:cubicBezTo>
                    <a:pt x="22" y="31"/>
                    <a:pt x="23" y="33"/>
                    <a:pt x="23" y="34"/>
                  </a:cubicBezTo>
                  <a:cubicBezTo>
                    <a:pt x="23" y="34"/>
                    <a:pt x="24" y="35"/>
                    <a:pt x="25" y="36"/>
                  </a:cubicBezTo>
                  <a:cubicBezTo>
                    <a:pt x="25" y="36"/>
                    <a:pt x="25" y="37"/>
                    <a:pt x="25" y="38"/>
                  </a:cubicBezTo>
                  <a:cubicBezTo>
                    <a:pt x="25" y="38"/>
                    <a:pt x="26" y="40"/>
                    <a:pt x="26" y="41"/>
                  </a:cubicBezTo>
                  <a:cubicBezTo>
                    <a:pt x="26" y="41"/>
                    <a:pt x="26" y="43"/>
                    <a:pt x="26" y="43"/>
                  </a:cubicBezTo>
                  <a:cubicBezTo>
                    <a:pt x="26" y="43"/>
                    <a:pt x="27" y="43"/>
                    <a:pt x="27" y="43"/>
                  </a:cubicBezTo>
                  <a:cubicBezTo>
                    <a:pt x="27" y="43"/>
                    <a:pt x="27" y="43"/>
                    <a:pt x="28" y="42"/>
                  </a:cubicBezTo>
                  <a:cubicBezTo>
                    <a:pt x="28" y="41"/>
                    <a:pt x="28" y="41"/>
                    <a:pt x="29" y="40"/>
                  </a:cubicBezTo>
                  <a:cubicBezTo>
                    <a:pt x="31" y="39"/>
                    <a:pt x="32" y="36"/>
                    <a:pt x="32" y="35"/>
                  </a:cubicBezTo>
                  <a:cubicBezTo>
                    <a:pt x="33" y="34"/>
                    <a:pt x="33" y="34"/>
                    <a:pt x="33" y="34"/>
                  </a:cubicBezTo>
                  <a:cubicBezTo>
                    <a:pt x="34" y="33"/>
                    <a:pt x="32" y="33"/>
                    <a:pt x="32" y="33"/>
                  </a:cubicBezTo>
                  <a:cubicBezTo>
                    <a:pt x="32" y="32"/>
                    <a:pt x="32" y="32"/>
                    <a:pt x="32" y="32"/>
                  </a:cubicBezTo>
                  <a:cubicBezTo>
                    <a:pt x="31" y="33"/>
                    <a:pt x="31" y="33"/>
                    <a:pt x="31" y="34"/>
                  </a:cubicBezTo>
                  <a:cubicBezTo>
                    <a:pt x="30" y="34"/>
                    <a:pt x="30" y="34"/>
                    <a:pt x="30" y="34"/>
                  </a:cubicBezTo>
                  <a:cubicBezTo>
                    <a:pt x="29" y="33"/>
                    <a:pt x="29" y="33"/>
                    <a:pt x="29" y="33"/>
                  </a:cubicBezTo>
                  <a:cubicBezTo>
                    <a:pt x="27" y="33"/>
                    <a:pt x="26" y="31"/>
                    <a:pt x="25" y="29"/>
                  </a:cubicBezTo>
                  <a:cubicBezTo>
                    <a:pt x="25" y="29"/>
                    <a:pt x="24" y="29"/>
                    <a:pt x="24" y="30"/>
                  </a:cubicBezTo>
                  <a:cubicBezTo>
                    <a:pt x="23" y="30"/>
                    <a:pt x="23" y="29"/>
                    <a:pt x="23" y="29"/>
                  </a:cubicBezTo>
                  <a:cubicBezTo>
                    <a:pt x="23" y="28"/>
                    <a:pt x="23" y="28"/>
                    <a:pt x="23" y="27"/>
                  </a:cubicBezTo>
                  <a:cubicBezTo>
                    <a:pt x="23" y="27"/>
                    <a:pt x="23" y="26"/>
                    <a:pt x="23" y="26"/>
                  </a:cubicBezTo>
                  <a:cubicBezTo>
                    <a:pt x="22" y="27"/>
                    <a:pt x="21" y="27"/>
                    <a:pt x="21" y="27"/>
                  </a:cubicBezTo>
                  <a:cubicBezTo>
                    <a:pt x="21" y="26"/>
                    <a:pt x="21" y="24"/>
                    <a:pt x="23" y="24"/>
                  </a:cubicBezTo>
                  <a:cubicBezTo>
                    <a:pt x="24" y="24"/>
                    <a:pt x="23" y="26"/>
                    <a:pt x="24" y="25"/>
                  </a:cubicBezTo>
                  <a:cubicBezTo>
                    <a:pt x="24" y="25"/>
                    <a:pt x="24" y="25"/>
                    <a:pt x="25" y="25"/>
                  </a:cubicBezTo>
                  <a:cubicBezTo>
                    <a:pt x="25" y="24"/>
                    <a:pt x="25" y="23"/>
                    <a:pt x="26" y="23"/>
                  </a:cubicBezTo>
                  <a:cubicBezTo>
                    <a:pt x="26" y="22"/>
                    <a:pt x="26" y="22"/>
                    <a:pt x="27" y="22"/>
                  </a:cubicBezTo>
                  <a:cubicBezTo>
                    <a:pt x="27" y="22"/>
                    <a:pt x="28" y="21"/>
                    <a:pt x="28" y="21"/>
                  </a:cubicBezTo>
                  <a:cubicBezTo>
                    <a:pt x="28" y="21"/>
                    <a:pt x="29" y="20"/>
                    <a:pt x="29" y="20"/>
                  </a:cubicBezTo>
                  <a:cubicBezTo>
                    <a:pt x="30" y="19"/>
                    <a:pt x="31" y="20"/>
                    <a:pt x="31" y="19"/>
                  </a:cubicBezTo>
                  <a:cubicBezTo>
                    <a:pt x="31" y="18"/>
                    <a:pt x="31" y="17"/>
                    <a:pt x="31" y="17"/>
                  </a:cubicBezTo>
                  <a:cubicBezTo>
                    <a:pt x="31" y="17"/>
                    <a:pt x="32" y="17"/>
                    <a:pt x="32" y="17"/>
                  </a:cubicBezTo>
                  <a:cubicBezTo>
                    <a:pt x="35" y="17"/>
                    <a:pt x="37" y="18"/>
                    <a:pt x="39" y="19"/>
                  </a:cubicBezTo>
                  <a:cubicBezTo>
                    <a:pt x="38" y="19"/>
                    <a:pt x="38" y="19"/>
                    <a:pt x="38" y="20"/>
                  </a:cubicBezTo>
                  <a:cubicBezTo>
                    <a:pt x="38" y="20"/>
                    <a:pt x="37" y="21"/>
                    <a:pt x="37" y="21"/>
                  </a:cubicBezTo>
                  <a:cubicBezTo>
                    <a:pt x="37" y="21"/>
                    <a:pt x="36" y="21"/>
                    <a:pt x="36" y="21"/>
                  </a:cubicBezTo>
                  <a:cubicBezTo>
                    <a:pt x="36" y="22"/>
                    <a:pt x="36" y="22"/>
                    <a:pt x="36" y="22"/>
                  </a:cubicBezTo>
                  <a:cubicBezTo>
                    <a:pt x="36" y="22"/>
                    <a:pt x="36" y="22"/>
                    <a:pt x="36" y="22"/>
                  </a:cubicBezTo>
                  <a:cubicBezTo>
                    <a:pt x="36" y="22"/>
                    <a:pt x="36" y="24"/>
                    <a:pt x="37" y="24"/>
                  </a:cubicBezTo>
                  <a:cubicBezTo>
                    <a:pt x="37" y="24"/>
                    <a:pt x="37" y="23"/>
                    <a:pt x="38" y="23"/>
                  </a:cubicBezTo>
                  <a:cubicBezTo>
                    <a:pt x="38" y="22"/>
                    <a:pt x="38" y="21"/>
                    <a:pt x="39" y="22"/>
                  </a:cubicBezTo>
                  <a:cubicBezTo>
                    <a:pt x="39" y="22"/>
                    <a:pt x="39" y="22"/>
                    <a:pt x="40" y="23"/>
                  </a:cubicBezTo>
                  <a:cubicBezTo>
                    <a:pt x="39" y="22"/>
                    <a:pt x="39" y="21"/>
                    <a:pt x="39" y="20"/>
                  </a:cubicBezTo>
                  <a:cubicBezTo>
                    <a:pt x="39" y="18"/>
                    <a:pt x="39" y="17"/>
                    <a:pt x="41" y="16"/>
                  </a:cubicBezTo>
                  <a:cubicBezTo>
                    <a:pt x="41" y="16"/>
                    <a:pt x="41" y="16"/>
                    <a:pt x="41" y="16"/>
                  </a:cubicBezTo>
                  <a:cubicBezTo>
                    <a:pt x="38" y="14"/>
                    <a:pt x="35" y="13"/>
                    <a:pt x="32" y="13"/>
                  </a:cubicBezTo>
                  <a:close/>
                  <a:moveTo>
                    <a:pt x="45" y="16"/>
                  </a:moveTo>
                  <a:cubicBezTo>
                    <a:pt x="43" y="16"/>
                    <a:pt x="42" y="16"/>
                    <a:pt x="42" y="17"/>
                  </a:cubicBezTo>
                  <a:cubicBezTo>
                    <a:pt x="41" y="18"/>
                    <a:pt x="41" y="19"/>
                    <a:pt x="41" y="20"/>
                  </a:cubicBezTo>
                  <a:cubicBezTo>
                    <a:pt x="41" y="22"/>
                    <a:pt x="43" y="25"/>
                    <a:pt x="45" y="27"/>
                  </a:cubicBezTo>
                  <a:cubicBezTo>
                    <a:pt x="46" y="25"/>
                    <a:pt x="49" y="22"/>
                    <a:pt x="49" y="20"/>
                  </a:cubicBezTo>
                  <a:cubicBezTo>
                    <a:pt x="49" y="19"/>
                    <a:pt x="48" y="18"/>
                    <a:pt x="47" y="17"/>
                  </a:cubicBezTo>
                  <a:cubicBezTo>
                    <a:pt x="47" y="16"/>
                    <a:pt x="46" y="16"/>
                    <a:pt x="45" y="16"/>
                  </a:cubicBezTo>
                  <a:close/>
                  <a:moveTo>
                    <a:pt x="46" y="19"/>
                  </a:moveTo>
                  <a:cubicBezTo>
                    <a:pt x="46" y="18"/>
                    <a:pt x="45" y="18"/>
                    <a:pt x="45" y="18"/>
                  </a:cubicBezTo>
                  <a:cubicBezTo>
                    <a:pt x="44" y="18"/>
                    <a:pt x="44" y="18"/>
                    <a:pt x="43" y="19"/>
                  </a:cubicBezTo>
                  <a:cubicBezTo>
                    <a:pt x="43" y="19"/>
                    <a:pt x="43" y="19"/>
                    <a:pt x="43" y="20"/>
                  </a:cubicBezTo>
                  <a:cubicBezTo>
                    <a:pt x="43" y="20"/>
                    <a:pt x="43" y="21"/>
                    <a:pt x="43" y="21"/>
                  </a:cubicBezTo>
                  <a:cubicBezTo>
                    <a:pt x="44" y="22"/>
                    <a:pt x="44" y="22"/>
                    <a:pt x="45" y="22"/>
                  </a:cubicBezTo>
                  <a:cubicBezTo>
                    <a:pt x="45" y="22"/>
                    <a:pt x="46" y="22"/>
                    <a:pt x="46" y="21"/>
                  </a:cubicBezTo>
                  <a:cubicBezTo>
                    <a:pt x="46" y="21"/>
                    <a:pt x="46" y="20"/>
                    <a:pt x="46" y="20"/>
                  </a:cubicBezTo>
                  <a:cubicBezTo>
                    <a:pt x="46" y="19"/>
                    <a:pt x="46" y="19"/>
                    <a:pt x="46" y="19"/>
                  </a:cubicBezTo>
                  <a:close/>
                  <a:moveTo>
                    <a:pt x="30" y="23"/>
                  </a:moveTo>
                  <a:cubicBezTo>
                    <a:pt x="29" y="23"/>
                    <a:pt x="28" y="23"/>
                    <a:pt x="27" y="24"/>
                  </a:cubicBezTo>
                  <a:cubicBezTo>
                    <a:pt x="26" y="24"/>
                    <a:pt x="26" y="25"/>
                    <a:pt x="26" y="26"/>
                  </a:cubicBezTo>
                  <a:cubicBezTo>
                    <a:pt x="26" y="28"/>
                    <a:pt x="28" y="31"/>
                    <a:pt x="30" y="32"/>
                  </a:cubicBezTo>
                  <a:cubicBezTo>
                    <a:pt x="31" y="31"/>
                    <a:pt x="33" y="28"/>
                    <a:pt x="33" y="26"/>
                  </a:cubicBezTo>
                  <a:cubicBezTo>
                    <a:pt x="33" y="25"/>
                    <a:pt x="33" y="24"/>
                    <a:pt x="32" y="24"/>
                  </a:cubicBezTo>
                  <a:cubicBezTo>
                    <a:pt x="32" y="23"/>
                    <a:pt x="31" y="23"/>
                    <a:pt x="30" y="23"/>
                  </a:cubicBezTo>
                  <a:close/>
                  <a:moveTo>
                    <a:pt x="31" y="25"/>
                  </a:moveTo>
                  <a:cubicBezTo>
                    <a:pt x="30" y="25"/>
                    <a:pt x="30" y="25"/>
                    <a:pt x="30" y="25"/>
                  </a:cubicBezTo>
                  <a:cubicBezTo>
                    <a:pt x="29" y="25"/>
                    <a:pt x="29" y="25"/>
                    <a:pt x="28" y="25"/>
                  </a:cubicBezTo>
                  <a:cubicBezTo>
                    <a:pt x="28" y="26"/>
                    <a:pt x="28" y="26"/>
                    <a:pt x="28" y="26"/>
                  </a:cubicBezTo>
                  <a:cubicBezTo>
                    <a:pt x="28" y="27"/>
                    <a:pt x="28" y="27"/>
                    <a:pt x="28" y="27"/>
                  </a:cubicBezTo>
                  <a:cubicBezTo>
                    <a:pt x="29" y="28"/>
                    <a:pt x="29" y="28"/>
                    <a:pt x="30" y="28"/>
                  </a:cubicBezTo>
                  <a:cubicBezTo>
                    <a:pt x="30" y="28"/>
                    <a:pt x="30" y="28"/>
                    <a:pt x="31" y="27"/>
                  </a:cubicBezTo>
                  <a:cubicBezTo>
                    <a:pt x="31" y="27"/>
                    <a:pt x="31" y="27"/>
                    <a:pt x="31" y="26"/>
                  </a:cubicBezTo>
                  <a:cubicBezTo>
                    <a:pt x="31" y="26"/>
                    <a:pt x="31" y="26"/>
                    <a:pt x="31" y="25"/>
                  </a:cubicBezTo>
                  <a:close/>
                  <a:moveTo>
                    <a:pt x="35" y="28"/>
                  </a:moveTo>
                  <a:cubicBezTo>
                    <a:pt x="35" y="28"/>
                    <a:pt x="36" y="30"/>
                    <a:pt x="36" y="31"/>
                  </a:cubicBezTo>
                  <a:cubicBezTo>
                    <a:pt x="37" y="31"/>
                    <a:pt x="40" y="30"/>
                    <a:pt x="40" y="30"/>
                  </a:cubicBezTo>
                  <a:cubicBezTo>
                    <a:pt x="41" y="31"/>
                    <a:pt x="40" y="31"/>
                    <a:pt x="41" y="32"/>
                  </a:cubicBezTo>
                  <a:cubicBezTo>
                    <a:pt x="41" y="34"/>
                    <a:pt x="41" y="39"/>
                    <a:pt x="42" y="39"/>
                  </a:cubicBezTo>
                  <a:cubicBezTo>
                    <a:pt x="42" y="40"/>
                    <a:pt x="44" y="36"/>
                    <a:pt x="45" y="36"/>
                  </a:cubicBezTo>
                  <a:cubicBezTo>
                    <a:pt x="45" y="35"/>
                    <a:pt x="46" y="29"/>
                    <a:pt x="46" y="28"/>
                  </a:cubicBezTo>
                  <a:cubicBezTo>
                    <a:pt x="46" y="28"/>
                    <a:pt x="46" y="28"/>
                    <a:pt x="46" y="28"/>
                  </a:cubicBezTo>
                  <a:cubicBezTo>
                    <a:pt x="45" y="29"/>
                    <a:pt x="45" y="29"/>
                    <a:pt x="45" y="29"/>
                  </a:cubicBezTo>
                  <a:cubicBezTo>
                    <a:pt x="44" y="28"/>
                    <a:pt x="44" y="28"/>
                    <a:pt x="44" y="28"/>
                  </a:cubicBezTo>
                  <a:cubicBezTo>
                    <a:pt x="43" y="27"/>
                    <a:pt x="41" y="26"/>
                    <a:pt x="41" y="24"/>
                  </a:cubicBezTo>
                  <a:cubicBezTo>
                    <a:pt x="40" y="24"/>
                    <a:pt x="40" y="24"/>
                    <a:pt x="40" y="24"/>
                  </a:cubicBezTo>
                  <a:cubicBezTo>
                    <a:pt x="40" y="24"/>
                    <a:pt x="39" y="24"/>
                    <a:pt x="39" y="23"/>
                  </a:cubicBezTo>
                  <a:cubicBezTo>
                    <a:pt x="39" y="23"/>
                    <a:pt x="38" y="24"/>
                    <a:pt x="38" y="24"/>
                  </a:cubicBezTo>
                  <a:cubicBezTo>
                    <a:pt x="37" y="23"/>
                    <a:pt x="37" y="24"/>
                    <a:pt x="37" y="24"/>
                  </a:cubicBezTo>
                  <a:cubicBezTo>
                    <a:pt x="36" y="24"/>
                    <a:pt x="36" y="25"/>
                    <a:pt x="36" y="25"/>
                  </a:cubicBezTo>
                  <a:cubicBezTo>
                    <a:pt x="36" y="25"/>
                    <a:pt x="36" y="25"/>
                    <a:pt x="35" y="26"/>
                  </a:cubicBezTo>
                  <a:cubicBezTo>
                    <a:pt x="35" y="26"/>
                    <a:pt x="35" y="27"/>
                    <a:pt x="35" y="27"/>
                  </a:cubicBezTo>
                  <a:cubicBezTo>
                    <a:pt x="35" y="28"/>
                    <a:pt x="35" y="28"/>
                    <a:pt x="35" y="28"/>
                  </a:cubicBezTo>
                  <a:close/>
                  <a:moveTo>
                    <a:pt x="18" y="59"/>
                  </a:moveTo>
                  <a:cubicBezTo>
                    <a:pt x="17" y="59"/>
                    <a:pt x="17" y="60"/>
                    <a:pt x="17" y="60"/>
                  </a:cubicBezTo>
                  <a:cubicBezTo>
                    <a:pt x="17" y="61"/>
                    <a:pt x="17" y="61"/>
                    <a:pt x="17" y="61"/>
                  </a:cubicBezTo>
                  <a:cubicBezTo>
                    <a:pt x="17" y="62"/>
                    <a:pt x="17" y="62"/>
                    <a:pt x="18" y="62"/>
                  </a:cubicBezTo>
                  <a:cubicBezTo>
                    <a:pt x="27" y="62"/>
                    <a:pt x="27" y="62"/>
                    <a:pt x="27" y="62"/>
                  </a:cubicBezTo>
                  <a:cubicBezTo>
                    <a:pt x="27" y="62"/>
                    <a:pt x="28" y="62"/>
                    <a:pt x="28" y="61"/>
                  </a:cubicBezTo>
                  <a:cubicBezTo>
                    <a:pt x="28" y="60"/>
                    <a:pt x="28" y="60"/>
                    <a:pt x="28" y="60"/>
                  </a:cubicBezTo>
                  <a:cubicBezTo>
                    <a:pt x="28" y="60"/>
                    <a:pt x="27" y="59"/>
                    <a:pt x="27" y="59"/>
                  </a:cubicBezTo>
                  <a:lnTo>
                    <a:pt x="18" y="59"/>
                  </a:lnTo>
                  <a:close/>
                </a:path>
              </a:pathLst>
            </a:custGeom>
            <a:solidFill>
              <a:schemeClr val="tx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lumMod val="85000"/>
                    <a:lumOff val="15000"/>
                  </a:prstClr>
                </a:solidFill>
                <a:effectLst/>
                <a:uLnTx/>
                <a:uFillTx/>
                <a:latin typeface="思源宋体 CN Medium" panose="02020500000000000000" pitchFamily="18" charset="-122"/>
                <a:ea typeface="思源宋体 CN Medium" panose="02020500000000000000" pitchFamily="18" charset="-122"/>
                <a:cs typeface="+mn-ea"/>
                <a:sym typeface="+mn-lt"/>
              </a:endParaRPr>
            </a:p>
          </p:txBody>
        </p:sp>
        <p:sp>
          <p:nvSpPr>
            <p:cNvPr id="20" name="椭圆 19"/>
            <p:cNvSpPr/>
            <p:nvPr/>
          </p:nvSpPr>
          <p:spPr>
            <a:xfrm>
              <a:off x="678671" y="528980"/>
              <a:ext cx="228486" cy="2284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cs typeface="思源宋体 CN Medium" panose="02020500000000000000" pitchFamily="18" charset="-122"/>
              </a:endParaRPr>
            </a:p>
          </p:txBody>
        </p:sp>
        <p:sp>
          <p:nvSpPr>
            <p:cNvPr id="21" name="Freeform 362"/>
            <p:cNvSpPr>
              <a:spLocks noEditPoints="1"/>
            </p:cNvSpPr>
            <p:nvPr/>
          </p:nvSpPr>
          <p:spPr bwMode="auto">
            <a:xfrm>
              <a:off x="729856" y="575692"/>
              <a:ext cx="126116" cy="135062"/>
            </a:xfrm>
            <a:custGeom>
              <a:avLst/>
              <a:gdLst>
                <a:gd name="T0" fmla="*/ 25672 w 61"/>
                <a:gd name="T1" fmla="*/ 25786 h 65"/>
                <a:gd name="T2" fmla="*/ 146697 w 61"/>
                <a:gd name="T3" fmla="*/ 114196 h 65"/>
                <a:gd name="T4" fmla="*/ 150364 w 61"/>
                <a:gd name="T5" fmla="*/ 154718 h 65"/>
                <a:gd name="T6" fmla="*/ 157699 w 61"/>
                <a:gd name="T7" fmla="*/ 154718 h 65"/>
                <a:gd name="T8" fmla="*/ 168702 w 61"/>
                <a:gd name="T9" fmla="*/ 162085 h 65"/>
                <a:gd name="T10" fmla="*/ 179704 w 61"/>
                <a:gd name="T11" fmla="*/ 202606 h 65"/>
                <a:gd name="T12" fmla="*/ 201708 w 61"/>
                <a:gd name="T13" fmla="*/ 213658 h 65"/>
                <a:gd name="T14" fmla="*/ 209043 w 61"/>
                <a:gd name="T15" fmla="*/ 202606 h 65"/>
                <a:gd name="T16" fmla="*/ 190706 w 61"/>
                <a:gd name="T17" fmla="*/ 147350 h 65"/>
                <a:gd name="T18" fmla="*/ 190706 w 61"/>
                <a:gd name="T19" fmla="*/ 121564 h 65"/>
                <a:gd name="T20" fmla="*/ 183371 w 61"/>
                <a:gd name="T21" fmla="*/ 69991 h 65"/>
                <a:gd name="T22" fmla="*/ 190706 w 61"/>
                <a:gd name="T23" fmla="*/ 44205 h 65"/>
                <a:gd name="T24" fmla="*/ 187039 w 61"/>
                <a:gd name="T25" fmla="*/ 18419 h 65"/>
                <a:gd name="T26" fmla="*/ 209043 w 61"/>
                <a:gd name="T27" fmla="*/ 40521 h 65"/>
                <a:gd name="T28" fmla="*/ 209043 w 61"/>
                <a:gd name="T29" fmla="*/ 69991 h 65"/>
                <a:gd name="T30" fmla="*/ 216378 w 61"/>
                <a:gd name="T31" fmla="*/ 121564 h 65"/>
                <a:gd name="T32" fmla="*/ 209043 w 61"/>
                <a:gd name="T33" fmla="*/ 147350 h 65"/>
                <a:gd name="T34" fmla="*/ 223713 w 61"/>
                <a:gd name="T35" fmla="*/ 206290 h 65"/>
                <a:gd name="T36" fmla="*/ 205376 w 61"/>
                <a:gd name="T37" fmla="*/ 228393 h 65"/>
                <a:gd name="T38" fmla="*/ 168702 w 61"/>
                <a:gd name="T39" fmla="*/ 213658 h 65"/>
                <a:gd name="T40" fmla="*/ 154032 w 61"/>
                <a:gd name="T41" fmla="*/ 169453 h 65"/>
                <a:gd name="T42" fmla="*/ 150364 w 61"/>
                <a:gd name="T43" fmla="*/ 239444 h 65"/>
                <a:gd name="T44" fmla="*/ 22005 w 61"/>
                <a:gd name="T45" fmla="*/ 154718 h 65"/>
                <a:gd name="T46" fmla="*/ 73349 w 61"/>
                <a:gd name="T47" fmla="*/ 92094 h 65"/>
                <a:gd name="T48" fmla="*/ 84351 w 61"/>
                <a:gd name="T49" fmla="*/ 88410 h 65"/>
                <a:gd name="T50" fmla="*/ 106355 w 61"/>
                <a:gd name="T51" fmla="*/ 106829 h 65"/>
                <a:gd name="T52" fmla="*/ 73349 w 61"/>
                <a:gd name="T53" fmla="*/ 92094 h 65"/>
                <a:gd name="T54" fmla="*/ 157699 w 61"/>
                <a:gd name="T55" fmla="*/ 0 h 65"/>
                <a:gd name="T56" fmla="*/ 168702 w 61"/>
                <a:gd name="T57" fmla="*/ 14735 h 65"/>
                <a:gd name="T58" fmla="*/ 168702 w 61"/>
                <a:gd name="T59" fmla="*/ 139983 h 65"/>
                <a:gd name="T60" fmla="*/ 157699 w 61"/>
                <a:gd name="T61" fmla="*/ 139983 h 65"/>
                <a:gd name="T62" fmla="*/ 22005 w 61"/>
                <a:gd name="T63" fmla="*/ 139983 h 65"/>
                <a:gd name="T64" fmla="*/ 14670 w 61"/>
                <a:gd name="T65" fmla="*/ 139983 h 65"/>
                <a:gd name="T66" fmla="*/ 0 w 61"/>
                <a:gd name="T67" fmla="*/ 125248 h 65"/>
                <a:gd name="T68" fmla="*/ 0 w 61"/>
                <a:gd name="T69" fmla="*/ 0 h 6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1" h="65">
                  <a:moveTo>
                    <a:pt x="40" y="7"/>
                  </a:moveTo>
                  <a:cubicBezTo>
                    <a:pt x="7" y="7"/>
                    <a:pt x="7" y="7"/>
                    <a:pt x="7" y="7"/>
                  </a:cubicBezTo>
                  <a:cubicBezTo>
                    <a:pt x="7" y="31"/>
                    <a:pt x="7" y="31"/>
                    <a:pt x="7" y="31"/>
                  </a:cubicBezTo>
                  <a:cubicBezTo>
                    <a:pt x="40" y="31"/>
                    <a:pt x="40" y="31"/>
                    <a:pt x="40" y="31"/>
                  </a:cubicBezTo>
                  <a:cubicBezTo>
                    <a:pt x="40" y="7"/>
                    <a:pt x="40" y="7"/>
                    <a:pt x="40" y="7"/>
                  </a:cubicBezTo>
                  <a:close/>
                  <a:moveTo>
                    <a:pt x="41" y="42"/>
                  </a:moveTo>
                  <a:cubicBezTo>
                    <a:pt x="43" y="42"/>
                    <a:pt x="43" y="42"/>
                    <a:pt x="43" y="42"/>
                  </a:cubicBezTo>
                  <a:cubicBezTo>
                    <a:pt x="43" y="42"/>
                    <a:pt x="43" y="42"/>
                    <a:pt x="43" y="42"/>
                  </a:cubicBezTo>
                  <a:cubicBezTo>
                    <a:pt x="45" y="42"/>
                    <a:pt x="45" y="42"/>
                    <a:pt x="45" y="42"/>
                  </a:cubicBezTo>
                  <a:cubicBezTo>
                    <a:pt x="46" y="44"/>
                    <a:pt x="46" y="44"/>
                    <a:pt x="46" y="44"/>
                  </a:cubicBezTo>
                  <a:cubicBezTo>
                    <a:pt x="46" y="47"/>
                    <a:pt x="46" y="49"/>
                    <a:pt x="47" y="51"/>
                  </a:cubicBezTo>
                  <a:cubicBezTo>
                    <a:pt x="48" y="52"/>
                    <a:pt x="49" y="54"/>
                    <a:pt x="49" y="55"/>
                  </a:cubicBezTo>
                  <a:cubicBezTo>
                    <a:pt x="50" y="56"/>
                    <a:pt x="52" y="57"/>
                    <a:pt x="53" y="57"/>
                  </a:cubicBezTo>
                  <a:cubicBezTo>
                    <a:pt x="54" y="58"/>
                    <a:pt x="55" y="58"/>
                    <a:pt x="55" y="58"/>
                  </a:cubicBezTo>
                  <a:cubicBezTo>
                    <a:pt x="56" y="58"/>
                    <a:pt x="56" y="57"/>
                    <a:pt x="56" y="57"/>
                  </a:cubicBezTo>
                  <a:cubicBezTo>
                    <a:pt x="57" y="57"/>
                    <a:pt x="57" y="56"/>
                    <a:pt x="57" y="55"/>
                  </a:cubicBezTo>
                  <a:cubicBezTo>
                    <a:pt x="57" y="54"/>
                    <a:pt x="56" y="52"/>
                    <a:pt x="55" y="50"/>
                  </a:cubicBezTo>
                  <a:cubicBezTo>
                    <a:pt x="54" y="47"/>
                    <a:pt x="53" y="44"/>
                    <a:pt x="52" y="40"/>
                  </a:cubicBezTo>
                  <a:cubicBezTo>
                    <a:pt x="52" y="40"/>
                    <a:pt x="52" y="40"/>
                    <a:pt x="52" y="40"/>
                  </a:cubicBezTo>
                  <a:cubicBezTo>
                    <a:pt x="52" y="33"/>
                    <a:pt x="52" y="33"/>
                    <a:pt x="52" y="33"/>
                  </a:cubicBezTo>
                  <a:cubicBezTo>
                    <a:pt x="50" y="33"/>
                    <a:pt x="50" y="33"/>
                    <a:pt x="50" y="33"/>
                  </a:cubicBezTo>
                  <a:cubicBezTo>
                    <a:pt x="50" y="19"/>
                    <a:pt x="50" y="19"/>
                    <a:pt x="50" y="19"/>
                  </a:cubicBezTo>
                  <a:cubicBezTo>
                    <a:pt x="52" y="19"/>
                    <a:pt x="52" y="19"/>
                    <a:pt x="52" y="19"/>
                  </a:cubicBezTo>
                  <a:cubicBezTo>
                    <a:pt x="52" y="12"/>
                    <a:pt x="52" y="12"/>
                    <a:pt x="52" y="12"/>
                  </a:cubicBezTo>
                  <a:cubicBezTo>
                    <a:pt x="48" y="7"/>
                    <a:pt x="48" y="7"/>
                    <a:pt x="48" y="7"/>
                  </a:cubicBezTo>
                  <a:cubicBezTo>
                    <a:pt x="51" y="5"/>
                    <a:pt x="51" y="5"/>
                    <a:pt x="51" y="5"/>
                  </a:cubicBezTo>
                  <a:cubicBezTo>
                    <a:pt x="56" y="10"/>
                    <a:pt x="56" y="10"/>
                    <a:pt x="56" y="10"/>
                  </a:cubicBezTo>
                  <a:cubicBezTo>
                    <a:pt x="57" y="11"/>
                    <a:pt x="57" y="11"/>
                    <a:pt x="57" y="11"/>
                  </a:cubicBezTo>
                  <a:cubicBezTo>
                    <a:pt x="57" y="11"/>
                    <a:pt x="57" y="11"/>
                    <a:pt x="57" y="11"/>
                  </a:cubicBezTo>
                  <a:cubicBezTo>
                    <a:pt x="57" y="19"/>
                    <a:pt x="57" y="19"/>
                    <a:pt x="57" y="19"/>
                  </a:cubicBezTo>
                  <a:cubicBezTo>
                    <a:pt x="59" y="19"/>
                    <a:pt x="59" y="19"/>
                    <a:pt x="59" y="19"/>
                  </a:cubicBezTo>
                  <a:cubicBezTo>
                    <a:pt x="59" y="33"/>
                    <a:pt x="59" y="33"/>
                    <a:pt x="59" y="33"/>
                  </a:cubicBezTo>
                  <a:cubicBezTo>
                    <a:pt x="57" y="33"/>
                    <a:pt x="57" y="33"/>
                    <a:pt x="57" y="33"/>
                  </a:cubicBezTo>
                  <a:cubicBezTo>
                    <a:pt x="57" y="40"/>
                    <a:pt x="57" y="40"/>
                    <a:pt x="57" y="40"/>
                  </a:cubicBezTo>
                  <a:cubicBezTo>
                    <a:pt x="57" y="43"/>
                    <a:pt x="58" y="45"/>
                    <a:pt x="59" y="48"/>
                  </a:cubicBezTo>
                  <a:cubicBezTo>
                    <a:pt x="60" y="51"/>
                    <a:pt x="61" y="53"/>
                    <a:pt x="61" y="56"/>
                  </a:cubicBezTo>
                  <a:cubicBezTo>
                    <a:pt x="61" y="57"/>
                    <a:pt x="61" y="59"/>
                    <a:pt x="60" y="60"/>
                  </a:cubicBezTo>
                  <a:cubicBezTo>
                    <a:pt x="59" y="61"/>
                    <a:pt x="58" y="62"/>
                    <a:pt x="56" y="62"/>
                  </a:cubicBezTo>
                  <a:cubicBezTo>
                    <a:pt x="55" y="62"/>
                    <a:pt x="53" y="62"/>
                    <a:pt x="51" y="62"/>
                  </a:cubicBezTo>
                  <a:cubicBezTo>
                    <a:pt x="49" y="61"/>
                    <a:pt x="47" y="59"/>
                    <a:pt x="46" y="58"/>
                  </a:cubicBezTo>
                  <a:cubicBezTo>
                    <a:pt x="45" y="56"/>
                    <a:pt x="44" y="54"/>
                    <a:pt x="43" y="52"/>
                  </a:cubicBezTo>
                  <a:cubicBezTo>
                    <a:pt x="42" y="50"/>
                    <a:pt x="42" y="49"/>
                    <a:pt x="42" y="46"/>
                  </a:cubicBezTo>
                  <a:cubicBezTo>
                    <a:pt x="41" y="46"/>
                    <a:pt x="41" y="46"/>
                    <a:pt x="41" y="46"/>
                  </a:cubicBezTo>
                  <a:cubicBezTo>
                    <a:pt x="41" y="65"/>
                    <a:pt x="41" y="65"/>
                    <a:pt x="41" y="65"/>
                  </a:cubicBezTo>
                  <a:cubicBezTo>
                    <a:pt x="6" y="65"/>
                    <a:pt x="6" y="65"/>
                    <a:pt x="6" y="65"/>
                  </a:cubicBezTo>
                  <a:cubicBezTo>
                    <a:pt x="6" y="42"/>
                    <a:pt x="6" y="42"/>
                    <a:pt x="6" y="42"/>
                  </a:cubicBezTo>
                  <a:cubicBezTo>
                    <a:pt x="41" y="42"/>
                    <a:pt x="41" y="42"/>
                    <a:pt x="41" y="42"/>
                  </a:cubicBezTo>
                  <a:close/>
                  <a:moveTo>
                    <a:pt x="20" y="25"/>
                  </a:moveTo>
                  <a:cubicBezTo>
                    <a:pt x="16" y="12"/>
                    <a:pt x="16" y="12"/>
                    <a:pt x="16" y="12"/>
                  </a:cubicBezTo>
                  <a:cubicBezTo>
                    <a:pt x="23" y="24"/>
                    <a:pt x="23" y="24"/>
                    <a:pt x="23" y="24"/>
                  </a:cubicBezTo>
                  <a:cubicBezTo>
                    <a:pt x="23" y="24"/>
                    <a:pt x="24" y="24"/>
                    <a:pt x="24" y="24"/>
                  </a:cubicBezTo>
                  <a:cubicBezTo>
                    <a:pt x="27" y="24"/>
                    <a:pt x="29" y="26"/>
                    <a:pt x="29" y="29"/>
                  </a:cubicBezTo>
                  <a:cubicBezTo>
                    <a:pt x="18" y="29"/>
                    <a:pt x="18" y="29"/>
                    <a:pt x="18" y="29"/>
                  </a:cubicBezTo>
                  <a:cubicBezTo>
                    <a:pt x="18" y="27"/>
                    <a:pt x="19" y="26"/>
                    <a:pt x="20" y="25"/>
                  </a:cubicBezTo>
                  <a:close/>
                  <a:moveTo>
                    <a:pt x="4" y="0"/>
                  </a:moveTo>
                  <a:cubicBezTo>
                    <a:pt x="43" y="0"/>
                    <a:pt x="43" y="0"/>
                    <a:pt x="43" y="0"/>
                  </a:cubicBezTo>
                  <a:cubicBezTo>
                    <a:pt x="46" y="0"/>
                    <a:pt x="46" y="0"/>
                    <a:pt x="46" y="0"/>
                  </a:cubicBezTo>
                  <a:cubicBezTo>
                    <a:pt x="46" y="4"/>
                    <a:pt x="46" y="4"/>
                    <a:pt x="46" y="4"/>
                  </a:cubicBezTo>
                  <a:cubicBezTo>
                    <a:pt x="46" y="34"/>
                    <a:pt x="46" y="34"/>
                    <a:pt x="46" y="34"/>
                  </a:cubicBezTo>
                  <a:cubicBezTo>
                    <a:pt x="46" y="38"/>
                    <a:pt x="46" y="38"/>
                    <a:pt x="46" y="38"/>
                  </a:cubicBezTo>
                  <a:cubicBezTo>
                    <a:pt x="43" y="38"/>
                    <a:pt x="43" y="38"/>
                    <a:pt x="43" y="38"/>
                  </a:cubicBezTo>
                  <a:cubicBezTo>
                    <a:pt x="43" y="38"/>
                    <a:pt x="43" y="38"/>
                    <a:pt x="43" y="38"/>
                  </a:cubicBezTo>
                  <a:cubicBezTo>
                    <a:pt x="41" y="38"/>
                    <a:pt x="41" y="38"/>
                    <a:pt x="41" y="38"/>
                  </a:cubicBezTo>
                  <a:cubicBezTo>
                    <a:pt x="6" y="38"/>
                    <a:pt x="6" y="38"/>
                    <a:pt x="6" y="38"/>
                  </a:cubicBezTo>
                  <a:cubicBezTo>
                    <a:pt x="5" y="38"/>
                    <a:pt x="5" y="38"/>
                    <a:pt x="5" y="38"/>
                  </a:cubicBezTo>
                  <a:cubicBezTo>
                    <a:pt x="4" y="38"/>
                    <a:pt x="4" y="38"/>
                    <a:pt x="4" y="38"/>
                  </a:cubicBezTo>
                  <a:cubicBezTo>
                    <a:pt x="0" y="38"/>
                    <a:pt x="0" y="38"/>
                    <a:pt x="0" y="38"/>
                  </a:cubicBezTo>
                  <a:cubicBezTo>
                    <a:pt x="0" y="34"/>
                    <a:pt x="0" y="34"/>
                    <a:pt x="0" y="34"/>
                  </a:cubicBezTo>
                  <a:cubicBezTo>
                    <a:pt x="0" y="4"/>
                    <a:pt x="0" y="4"/>
                    <a:pt x="0" y="4"/>
                  </a:cubicBezTo>
                  <a:cubicBezTo>
                    <a:pt x="0" y="0"/>
                    <a:pt x="0" y="0"/>
                    <a:pt x="0" y="0"/>
                  </a:cubicBezTo>
                  <a:lnTo>
                    <a:pt x="4" y="0"/>
                  </a:lnTo>
                  <a:close/>
                </a:path>
              </a:pathLst>
            </a:custGeom>
            <a:solidFill>
              <a:schemeClr val="tx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lumMod val="85000"/>
                    <a:lumOff val="15000"/>
                  </a:prstClr>
                </a:solidFill>
                <a:effectLst/>
                <a:uLnTx/>
                <a:uFillTx/>
                <a:latin typeface="思源宋体 CN Medium" panose="02020500000000000000" pitchFamily="18" charset="-122"/>
                <a:ea typeface="思源宋体 CN Medium" panose="02020500000000000000" pitchFamily="18" charset="-122"/>
                <a:cs typeface="+mn-ea"/>
                <a:sym typeface="+mn-lt"/>
              </a:endParaRPr>
            </a:p>
          </p:txBody>
        </p:sp>
      </p:grpSp>
      <p:cxnSp>
        <p:nvCxnSpPr>
          <p:cNvPr id="23" name="直接连接符 22"/>
          <p:cNvCxnSpPr>
            <a:endCxn id="5" idx="1"/>
          </p:cNvCxnSpPr>
          <p:nvPr/>
        </p:nvCxnSpPr>
        <p:spPr>
          <a:xfrm>
            <a:off x="8153400" y="3429000"/>
            <a:ext cx="4038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文本框 3"/>
          <p:cNvSpPr txBox="1"/>
          <p:nvPr/>
        </p:nvSpPr>
        <p:spPr>
          <a:xfrm>
            <a:off x="768491" y="498238"/>
            <a:ext cx="2441433" cy="583565"/>
          </a:xfrm>
          <a:prstGeom prst="rect">
            <a:avLst/>
          </a:prstGeom>
          <a:noFill/>
        </p:spPr>
        <p:txBody>
          <a:bodyPr wrap="square" rtlCol="0">
            <a:spAutoFit/>
          </a:bodyPr>
          <a:lstStyle/>
          <a:p>
            <a:pPr algn="dist"/>
            <a:r>
              <a:rPr lang="en-US" altLang="zh-CN"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rPr>
              <a:t>NeRF</a:t>
            </a:r>
            <a:r>
              <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rPr>
              <a:t>理论</a:t>
            </a:r>
            <a:endPar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endParaRPr>
          </a:p>
        </p:txBody>
      </p:sp>
      <p:grpSp>
        <p:nvGrpSpPr>
          <p:cNvPr id="15" name="组合 14"/>
          <p:cNvGrpSpPr/>
          <p:nvPr/>
        </p:nvGrpSpPr>
        <p:grpSpPr>
          <a:xfrm>
            <a:off x="315595" y="1639570"/>
            <a:ext cx="3830955" cy="3066415"/>
            <a:chOff x="1210" y="2526"/>
            <a:chExt cx="6033" cy="4829"/>
          </a:xfrm>
        </p:grpSpPr>
        <p:sp>
          <p:nvSpPr>
            <p:cNvPr id="7" name="文本框 6"/>
            <p:cNvSpPr txBox="1"/>
            <p:nvPr/>
          </p:nvSpPr>
          <p:spPr>
            <a:xfrm>
              <a:off x="1210" y="3310"/>
              <a:ext cx="6033" cy="4045"/>
            </a:xfrm>
            <a:prstGeom prst="rect">
              <a:avLst/>
            </a:prstGeom>
            <a:noFill/>
            <a:effectLst>
              <a:outerShdw blurRad="63500" sx="102000" sy="102000" algn="ctr" rotWithShape="0">
                <a:prstClr val="black">
                  <a:alpha val="40000"/>
                </a:prstClr>
              </a:outerShdw>
            </a:effectLst>
          </p:spPr>
          <p:txBody>
            <a:bodyPr wrap="square">
              <a:spAutoFit/>
            </a:bodyPr>
            <a:lstStyle/>
            <a:p>
              <a:pPr marL="285750" indent="-285750" algn="l">
                <a:lnSpc>
                  <a:spcPct val="130000"/>
                </a:lnSpc>
                <a:buFont typeface="Arial" panose="020B0604020202020204" pitchFamily="34" charset="0"/>
                <a:buChar char="•"/>
              </a:pPr>
              <a:r>
                <a:rPr sz="2000" b="1" i="0" dirty="0">
                  <a:solidFill>
                    <a:srgbClr val="D8AF1A"/>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构建隐式神经场</a:t>
              </a:r>
              <a:r>
                <a:rPr lang="zh-CN" sz="2000" b="1" i="0" dirty="0">
                  <a:solidFill>
                    <a:srgbClr val="D8AF1A"/>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a:t>
              </a:r>
              <a:endParaRPr lang="zh-CN" sz="2000" b="1" i="0" dirty="0">
                <a:solidFill>
                  <a:srgbClr val="D8AF1A"/>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indent="0" algn="l">
                <a:lnSpc>
                  <a:spcPct val="130000"/>
                </a:lnSpc>
                <a:buFont typeface="Arial" panose="020B0604020202020204" pitchFamily="34" charset="0"/>
                <a:buNone/>
              </a:pPr>
              <a:r>
                <a:rPr lang="zh-CN" sz="140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 神经网络根据输入的多个视角图像学习场景的体积、密度和颜色。</a:t>
              </a:r>
              <a:endParaRPr lang="zh-CN" sz="140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marL="285750" indent="-285750" algn="l">
                <a:lnSpc>
                  <a:spcPct val="130000"/>
                </a:lnSpc>
                <a:buFont typeface="Arial" panose="020B0604020202020204" pitchFamily="34" charset="0"/>
                <a:buChar char="•"/>
              </a:pPr>
              <a:endParaRPr lang="zh-CN" sz="1400" b="1" i="0" dirty="0">
                <a:solidFill>
                  <a:srgbClr val="D8AF1A"/>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marL="285750" indent="-285750" algn="l">
                <a:lnSpc>
                  <a:spcPct val="130000"/>
                </a:lnSpc>
                <a:buFont typeface="Arial" panose="020B0604020202020204" pitchFamily="34" charset="0"/>
                <a:buChar char="•"/>
              </a:pPr>
              <a:r>
                <a:rPr lang="zh-CN" sz="2000" b="1" i="0" dirty="0">
                  <a:solidFill>
                    <a:srgbClr val="D8AF1A"/>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利用体渲染公式：</a:t>
              </a:r>
              <a:endParaRPr lang="zh-CN" sz="2000" b="1" i="0" dirty="0">
                <a:solidFill>
                  <a:srgbClr val="D8AF1A"/>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indent="0" algn="l">
                <a:lnSpc>
                  <a:spcPct val="130000"/>
                </a:lnSpc>
                <a:buFont typeface="Arial" panose="020B0604020202020204" pitchFamily="34" charset="0"/>
                <a:buNone/>
              </a:pPr>
              <a:r>
                <a:rPr lang="zh-CN" sz="1400" b="1" i="0" dirty="0">
                  <a:solidFill>
                    <a:srgbClr val="D8AF1A"/>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通过积分神经网络预测的颜色和密度， 来合成 新视角下的图像。</a:t>
              </a:r>
              <a:endParaRPr lang="zh-CN" sz="1400" b="1" i="0" dirty="0">
                <a:solidFill>
                  <a:srgbClr val="D8AF1A"/>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indent="457200" algn="l">
                <a:lnSpc>
                  <a:spcPct val="130000"/>
                </a:lnSpc>
                <a:buFont typeface="Arial" panose="020B0604020202020204" pitchFamily="34" charset="0"/>
                <a:buNone/>
              </a:pPr>
              <a:endParaRPr lang="zh-CN" sz="1400" b="1" i="0" dirty="0">
                <a:solidFill>
                  <a:srgbClr val="D8AF1A"/>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12" name="组合 11"/>
            <p:cNvGrpSpPr/>
            <p:nvPr/>
          </p:nvGrpSpPr>
          <p:grpSpPr>
            <a:xfrm>
              <a:off x="1340" y="2526"/>
              <a:ext cx="2186" cy="628"/>
              <a:chOff x="5427307" y="705032"/>
              <a:chExt cx="1387879" cy="398780"/>
            </a:xfrm>
          </p:grpSpPr>
          <p:sp>
            <p:nvSpPr>
              <p:cNvPr id="13" name="矩形 12"/>
              <p:cNvSpPr/>
              <p:nvPr/>
            </p:nvSpPr>
            <p:spPr>
              <a:xfrm>
                <a:off x="5427307" y="740669"/>
                <a:ext cx="114300" cy="328836"/>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宋体 CN Medium" panose="02020500000000000000" pitchFamily="18" charset="-122"/>
                </a:endParaRPr>
              </a:p>
            </p:txBody>
          </p:sp>
          <p:sp>
            <p:nvSpPr>
              <p:cNvPr id="14" name="文本框 13"/>
              <p:cNvSpPr txBox="1"/>
              <p:nvPr/>
            </p:nvSpPr>
            <p:spPr>
              <a:xfrm>
                <a:off x="5569828" y="705032"/>
                <a:ext cx="1245358" cy="398780"/>
              </a:xfrm>
              <a:prstGeom prst="rect">
                <a:avLst/>
              </a:prstGeom>
              <a:noFill/>
            </p:spPr>
            <p:txBody>
              <a:bodyPr wrap="square" rtlCol="0">
                <a:spAutoFit/>
              </a:bodyPr>
              <a:lstStyle/>
              <a:p>
                <a:r>
                  <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两个步骤</a:t>
                </a:r>
                <a:endPar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grpSp>
      <p:grpSp>
        <p:nvGrpSpPr>
          <p:cNvPr id="16" name="组合 15"/>
          <p:cNvGrpSpPr/>
          <p:nvPr/>
        </p:nvGrpSpPr>
        <p:grpSpPr>
          <a:xfrm>
            <a:off x="470535" y="4931410"/>
            <a:ext cx="5005070" cy="868680"/>
            <a:chOff x="1210" y="2526"/>
            <a:chExt cx="7882" cy="1368"/>
          </a:xfrm>
        </p:grpSpPr>
        <p:sp>
          <p:nvSpPr>
            <p:cNvPr id="17" name="文本框 16"/>
            <p:cNvSpPr txBox="1"/>
            <p:nvPr>
              <p:custDataLst>
                <p:tags r:id="rId2"/>
              </p:custDataLst>
            </p:nvPr>
          </p:nvSpPr>
          <p:spPr>
            <a:xfrm>
              <a:off x="1210" y="3310"/>
              <a:ext cx="7882" cy="584"/>
            </a:xfrm>
            <a:prstGeom prst="rect">
              <a:avLst/>
            </a:prstGeom>
            <a:noFill/>
            <a:effectLst>
              <a:outerShdw blurRad="63500" sx="102000" sy="102000" algn="ctr" rotWithShape="0">
                <a:prstClr val="black">
                  <a:alpha val="40000"/>
                </a:prstClr>
              </a:outerShdw>
            </a:effectLst>
          </p:spPr>
          <p:txBody>
            <a:bodyPr wrap="square">
              <a:spAutoFit/>
            </a:bodyPr>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通过渲染结果与图片的误差进行梯度下降优化神经辐射场</a:t>
              </a:r>
              <a:r>
                <a:rPr lang="zh-CN"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a:t>
              </a:r>
              <a:endParaRPr lang="zh-CN"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18" name="组合 17"/>
            <p:cNvGrpSpPr/>
            <p:nvPr/>
          </p:nvGrpSpPr>
          <p:grpSpPr>
            <a:xfrm>
              <a:off x="1340" y="2526"/>
              <a:ext cx="7020" cy="628"/>
              <a:chOff x="5427307" y="705032"/>
              <a:chExt cx="4456957" cy="398780"/>
            </a:xfrm>
          </p:grpSpPr>
          <p:sp>
            <p:nvSpPr>
              <p:cNvPr id="19" name="矩形 18"/>
              <p:cNvSpPr/>
              <p:nvPr>
                <p:custDataLst>
                  <p:tags r:id="rId3"/>
                </p:custDataLst>
              </p:nvPr>
            </p:nvSpPr>
            <p:spPr>
              <a:xfrm>
                <a:off x="5427307" y="740669"/>
                <a:ext cx="114300" cy="328836"/>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CN Medium" panose="02020500000000000000" pitchFamily="18" charset="-122"/>
                </a:endParaRPr>
              </a:p>
            </p:txBody>
          </p:sp>
          <p:sp>
            <p:nvSpPr>
              <p:cNvPr id="22" name="文本框 21"/>
              <p:cNvSpPr txBox="1"/>
              <p:nvPr>
                <p:custDataLst>
                  <p:tags r:id="rId4"/>
                </p:custDataLst>
              </p:nvPr>
            </p:nvSpPr>
            <p:spPr>
              <a:xfrm>
                <a:off x="5569523" y="705032"/>
                <a:ext cx="4314741" cy="398780"/>
              </a:xfrm>
              <a:prstGeom prst="rect">
                <a:avLst/>
              </a:prstGeom>
              <a:noFill/>
            </p:spPr>
            <p:txBody>
              <a:bodyPr wrap="square" rtlCol="0">
                <a:spAutoFit/>
              </a:bodyPr>
              <a:p>
                <a:r>
                  <a:rPr lang="en-US" altLang="zh-CN"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LOSS FUNCTION FOR DL</a:t>
                </a:r>
                <a:endParaRPr lang="en-US" altLang="zh-CN"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grpSp>
      <p:pic>
        <p:nvPicPr>
          <p:cNvPr id="3" name="图片 2"/>
          <p:cNvPicPr>
            <a:picLocks noChangeAspect="1"/>
          </p:cNvPicPr>
          <p:nvPr>
            <p:custDataLst>
              <p:tags r:id="rId5"/>
            </p:custDataLst>
          </p:nvPr>
        </p:nvPicPr>
        <p:blipFill>
          <a:blip r:embed="rId6"/>
          <a:stretch>
            <a:fillRect/>
          </a:stretch>
        </p:blipFill>
        <p:spPr>
          <a:xfrm>
            <a:off x="4146550" y="1506855"/>
            <a:ext cx="7548880" cy="3152775"/>
          </a:xfrm>
          <a:prstGeom prst="rect">
            <a:avLst/>
          </a:prstGeom>
        </p:spPr>
      </p:pic>
      <p:sp>
        <p:nvSpPr>
          <p:cNvPr id="2" name="文本框 1"/>
          <p:cNvSpPr txBox="1"/>
          <p:nvPr>
            <p:custDataLst>
              <p:tags r:id="rId7"/>
            </p:custDataLst>
          </p:nvPr>
        </p:nvSpPr>
        <p:spPr>
          <a:xfrm>
            <a:off x="6307455" y="5168265"/>
            <a:ext cx="5321300" cy="1935480"/>
          </a:xfrm>
          <a:prstGeom prst="rect">
            <a:avLst/>
          </a:prstGeom>
          <a:noFill/>
          <a:effectLst>
            <a:outerShdw blurRad="63500" sx="102000" sy="102000" algn="ctr" rotWithShape="0">
              <a:prstClr val="black">
                <a:alpha val="40000"/>
              </a:prstClr>
            </a:outerShdw>
          </a:effectLst>
        </p:spPr>
        <p:txBody>
          <a:bodyPr wrap="square">
            <a:noAutofit/>
          </a:bodyPr>
          <a:p>
            <a:pPr algn="l">
              <a:lnSpc>
                <a:spcPct val="130000"/>
              </a:lnSpc>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NeRF 的核心原理是使用一个小型的神经网络来学习场景的连续体积表示。这个表示能够预测在任意 三维位置和视角下光线的颜色和密度。在实践中， 这意味着 NeRF 可以从一系列普通的二维图像中， 通过 神经网络的训练，生成新视角下的逼真三维场景。</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b="23647"/>
          <a:stretch>
            <a:fillRect/>
          </a:stretch>
        </p:blipFill>
        <p:spPr>
          <a:xfrm flipH="1">
            <a:off x="0" y="0"/>
            <a:ext cx="12192000" cy="6858000"/>
          </a:xfrm>
          <a:prstGeom prst="rect">
            <a:avLst/>
          </a:prstGeom>
        </p:spPr>
      </p:pic>
      <p:sp>
        <p:nvSpPr>
          <p:cNvPr id="6" name="文本框 5"/>
          <p:cNvSpPr txBox="1"/>
          <p:nvPr/>
        </p:nvSpPr>
        <p:spPr>
          <a:xfrm>
            <a:off x="2390775" y="1457325"/>
            <a:ext cx="2133600" cy="1715770"/>
          </a:xfrm>
          <a:prstGeom prst="rect">
            <a:avLst/>
          </a:prstGeom>
          <a:noFill/>
        </p:spPr>
        <p:txBody>
          <a:bodyPr wrap="square" rtlCol="0">
            <a:spAutoFit/>
          </a:bodyPr>
          <a:lstStyle/>
          <a:p>
            <a:pPr algn="dist">
              <a:lnSpc>
                <a:spcPct val="120000"/>
              </a:lnSpc>
            </a:pPr>
            <a:r>
              <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PART</a:t>
            </a:r>
            <a:endPar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a:p>
            <a:pPr algn="ctr">
              <a:lnSpc>
                <a:spcPct val="120000"/>
              </a:lnSpc>
            </a:pPr>
            <a:r>
              <a:rPr lang="en-US" altLang="zh-CN"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03</a:t>
            </a:r>
            <a:endParaRPr lang="zh-CN" altLang="en-US" sz="44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7" name="文本框 6"/>
          <p:cNvSpPr txBox="1"/>
          <p:nvPr/>
        </p:nvSpPr>
        <p:spPr>
          <a:xfrm>
            <a:off x="8048767" y="2752488"/>
            <a:ext cx="2914365" cy="706755"/>
          </a:xfrm>
          <a:prstGeom prst="rect">
            <a:avLst/>
          </a:prstGeom>
          <a:noFill/>
        </p:spPr>
        <p:txBody>
          <a:bodyPr wrap="square" rtlCol="0">
            <a:spAutoFit/>
          </a:bodyPr>
          <a:lstStyle/>
          <a:p>
            <a:pPr algn="dist"/>
            <a:r>
              <a:rPr lang="zh-CN" altLang="en-US" sz="40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NeRF发展</a:t>
            </a:r>
            <a:endParaRPr lang="zh-CN" altLang="en-US" sz="4000" dirty="0">
              <a:solidFill>
                <a:schemeClr val="bg1"/>
              </a:solid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sp>
        <p:nvSpPr>
          <p:cNvPr id="10" name="文本框 9"/>
          <p:cNvSpPr txBox="1"/>
          <p:nvPr/>
        </p:nvSpPr>
        <p:spPr>
          <a:xfrm>
            <a:off x="8048767" y="5350832"/>
            <a:ext cx="3600449" cy="549253"/>
          </a:xfrm>
          <a:prstGeom prst="rect">
            <a:avLst/>
          </a:prstGeom>
          <a:noFill/>
        </p:spPr>
        <p:txBody>
          <a:bodyPr wrap="square" rtlCol="0">
            <a:spAutoFit/>
          </a:bodyPr>
          <a:lstStyle/>
          <a:p>
            <a:pPr>
              <a:lnSpc>
                <a:spcPct val="130000"/>
              </a:lnSpc>
            </a:pP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我们可以回到过去，却终究无法改变历史。</a:t>
            </a:r>
            <a:endPar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algn="r">
              <a:lnSpc>
                <a:spcPct val="130000"/>
              </a:lnSpc>
            </a:pPr>
            <a:r>
              <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英</a:t>
            </a:r>
            <a:r>
              <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斯蒂芬</a:t>
            </a:r>
            <a:r>
              <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威廉</a:t>
            </a:r>
            <a:r>
              <a:rPr lang="en-US" altLang="zh-CN"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a:t>
            </a:r>
            <a:r>
              <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rPr>
              <a:t>霍金</a:t>
            </a:r>
            <a:endParaRPr lang="zh-CN" altLang="en-US" sz="1200" dirty="0">
              <a:solidFill>
                <a:schemeClr val="bg1"/>
              </a:solidFill>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13" name="组合 12"/>
          <p:cNvGrpSpPr/>
          <p:nvPr/>
        </p:nvGrpSpPr>
        <p:grpSpPr>
          <a:xfrm>
            <a:off x="10396470" y="673514"/>
            <a:ext cx="1133322" cy="228486"/>
            <a:chOff x="377059" y="528980"/>
            <a:chExt cx="1133322" cy="228486"/>
          </a:xfrm>
        </p:grpSpPr>
        <p:sp>
          <p:nvSpPr>
            <p:cNvPr id="14" name="椭圆 13"/>
            <p:cNvSpPr/>
            <p:nvPr/>
          </p:nvSpPr>
          <p:spPr>
            <a:xfrm>
              <a:off x="1281895" y="528980"/>
              <a:ext cx="228486" cy="2284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tx1"/>
                </a:solidFill>
                <a:cs typeface="思源宋体 CN Medium" panose="02020500000000000000" pitchFamily="18" charset="-122"/>
              </a:endParaRPr>
            </a:p>
          </p:txBody>
        </p:sp>
        <p:sp>
          <p:nvSpPr>
            <p:cNvPr id="15" name="Freeform 83"/>
            <p:cNvSpPr>
              <a:spLocks noEditPoints="1"/>
            </p:cNvSpPr>
            <p:nvPr/>
          </p:nvSpPr>
          <p:spPr bwMode="auto">
            <a:xfrm>
              <a:off x="1333796" y="595542"/>
              <a:ext cx="143111" cy="111806"/>
            </a:xfrm>
            <a:custGeom>
              <a:avLst/>
              <a:gdLst>
                <a:gd name="T0" fmla="*/ 246080 w 69"/>
                <a:gd name="T1" fmla="*/ 179210 h 54"/>
                <a:gd name="T2" fmla="*/ 227716 w 69"/>
                <a:gd name="T3" fmla="*/ 197497 h 54"/>
                <a:gd name="T4" fmla="*/ 44074 w 69"/>
                <a:gd name="T5" fmla="*/ 197497 h 54"/>
                <a:gd name="T6" fmla="*/ 25710 w 69"/>
                <a:gd name="T7" fmla="*/ 179210 h 54"/>
                <a:gd name="T8" fmla="*/ 246080 w 69"/>
                <a:gd name="T9" fmla="*/ 179210 h 54"/>
                <a:gd name="T10" fmla="*/ 36728 w 69"/>
                <a:gd name="T11" fmla="*/ 14629 h 54"/>
                <a:gd name="T12" fmla="*/ 25710 w 69"/>
                <a:gd name="T13" fmla="*/ 40231 h 54"/>
                <a:gd name="T14" fmla="*/ 36728 w 69"/>
                <a:gd name="T15" fmla="*/ 65832 h 54"/>
                <a:gd name="T16" fmla="*/ 47747 w 69"/>
                <a:gd name="T17" fmla="*/ 58518 h 54"/>
                <a:gd name="T18" fmla="*/ 40401 w 69"/>
                <a:gd name="T19" fmla="*/ 40231 h 54"/>
                <a:gd name="T20" fmla="*/ 47747 w 69"/>
                <a:gd name="T21" fmla="*/ 18287 h 54"/>
                <a:gd name="T22" fmla="*/ 47747 w 69"/>
                <a:gd name="T23" fmla="*/ 18287 h 54"/>
                <a:gd name="T24" fmla="*/ 36728 w 69"/>
                <a:gd name="T25" fmla="*/ 14629 h 54"/>
                <a:gd name="T26" fmla="*/ 11019 w 69"/>
                <a:gd name="T27" fmla="*/ 0 h 54"/>
                <a:gd name="T28" fmla="*/ 0 w 69"/>
                <a:gd name="T29" fmla="*/ 40231 h 54"/>
                <a:gd name="T30" fmla="*/ 11019 w 69"/>
                <a:gd name="T31" fmla="*/ 80462 h 54"/>
                <a:gd name="T32" fmla="*/ 22037 w 69"/>
                <a:gd name="T33" fmla="*/ 73147 h 54"/>
                <a:gd name="T34" fmla="*/ 11019 w 69"/>
                <a:gd name="T35" fmla="*/ 40231 h 54"/>
                <a:gd name="T36" fmla="*/ 22037 w 69"/>
                <a:gd name="T37" fmla="*/ 3657 h 54"/>
                <a:gd name="T38" fmla="*/ 11019 w 69"/>
                <a:gd name="T39" fmla="*/ 0 h 54"/>
                <a:gd name="T40" fmla="*/ 102840 w 69"/>
                <a:gd name="T41" fmla="*/ 14629 h 54"/>
                <a:gd name="T42" fmla="*/ 110185 w 69"/>
                <a:gd name="T43" fmla="*/ 40231 h 54"/>
                <a:gd name="T44" fmla="*/ 102840 w 69"/>
                <a:gd name="T45" fmla="*/ 65832 h 54"/>
                <a:gd name="T46" fmla="*/ 91821 w 69"/>
                <a:gd name="T47" fmla="*/ 58518 h 54"/>
                <a:gd name="T48" fmla="*/ 99167 w 69"/>
                <a:gd name="T49" fmla="*/ 40231 h 54"/>
                <a:gd name="T50" fmla="*/ 91821 w 69"/>
                <a:gd name="T51" fmla="*/ 18287 h 54"/>
                <a:gd name="T52" fmla="*/ 91821 w 69"/>
                <a:gd name="T53" fmla="*/ 18287 h 54"/>
                <a:gd name="T54" fmla="*/ 102840 w 69"/>
                <a:gd name="T55" fmla="*/ 14629 h 54"/>
                <a:gd name="T56" fmla="*/ 128549 w 69"/>
                <a:gd name="T57" fmla="*/ 0 h 54"/>
                <a:gd name="T58" fmla="*/ 139568 w 69"/>
                <a:gd name="T59" fmla="*/ 40231 h 54"/>
                <a:gd name="T60" fmla="*/ 128549 w 69"/>
                <a:gd name="T61" fmla="*/ 80462 h 54"/>
                <a:gd name="T62" fmla="*/ 113858 w 69"/>
                <a:gd name="T63" fmla="*/ 73147 h 54"/>
                <a:gd name="T64" fmla="*/ 124877 w 69"/>
                <a:gd name="T65" fmla="*/ 40231 h 54"/>
                <a:gd name="T66" fmla="*/ 113858 w 69"/>
                <a:gd name="T67" fmla="*/ 3657 h 54"/>
                <a:gd name="T68" fmla="*/ 128549 w 69"/>
                <a:gd name="T69" fmla="*/ 0 h 54"/>
                <a:gd name="T70" fmla="*/ 84475 w 69"/>
                <a:gd name="T71" fmla="*/ 40231 h 54"/>
                <a:gd name="T72" fmla="*/ 77130 w 69"/>
                <a:gd name="T73" fmla="*/ 51203 h 54"/>
                <a:gd name="T74" fmla="*/ 84475 w 69"/>
                <a:gd name="T75" fmla="*/ 128007 h 54"/>
                <a:gd name="T76" fmla="*/ 227716 w 69"/>
                <a:gd name="T77" fmla="*/ 128007 h 54"/>
                <a:gd name="T78" fmla="*/ 246080 w 69"/>
                <a:gd name="T79" fmla="*/ 138979 h 54"/>
                <a:gd name="T80" fmla="*/ 253426 w 69"/>
                <a:gd name="T81" fmla="*/ 138979 h 54"/>
                <a:gd name="T82" fmla="*/ 253426 w 69"/>
                <a:gd name="T83" fmla="*/ 171896 h 54"/>
                <a:gd name="T84" fmla="*/ 14691 w 69"/>
                <a:gd name="T85" fmla="*/ 171896 h 54"/>
                <a:gd name="T86" fmla="*/ 14691 w 69"/>
                <a:gd name="T87" fmla="*/ 138979 h 54"/>
                <a:gd name="T88" fmla="*/ 25710 w 69"/>
                <a:gd name="T89" fmla="*/ 138979 h 54"/>
                <a:gd name="T90" fmla="*/ 44074 w 69"/>
                <a:gd name="T91" fmla="*/ 128007 h 54"/>
                <a:gd name="T92" fmla="*/ 55093 w 69"/>
                <a:gd name="T93" fmla="*/ 128007 h 54"/>
                <a:gd name="T94" fmla="*/ 62438 w 69"/>
                <a:gd name="T95" fmla="*/ 51203 h 54"/>
                <a:gd name="T96" fmla="*/ 55093 w 69"/>
                <a:gd name="T97" fmla="*/ 40231 h 54"/>
                <a:gd name="T98" fmla="*/ 69784 w 69"/>
                <a:gd name="T99" fmla="*/ 25601 h 54"/>
                <a:gd name="T100" fmla="*/ 84475 w 69"/>
                <a:gd name="T101" fmla="*/ 40231 h 54"/>
                <a:gd name="T102" fmla="*/ 202006 w 69"/>
                <a:gd name="T103" fmla="*/ 149951 h 54"/>
                <a:gd name="T104" fmla="*/ 202006 w 69"/>
                <a:gd name="T105" fmla="*/ 160923 h 54"/>
                <a:gd name="T106" fmla="*/ 227716 w 69"/>
                <a:gd name="T107" fmla="*/ 160923 h 54"/>
                <a:gd name="T108" fmla="*/ 227716 w 69"/>
                <a:gd name="T109" fmla="*/ 149951 h 54"/>
                <a:gd name="T110" fmla="*/ 202006 w 69"/>
                <a:gd name="T111" fmla="*/ 149951 h 54"/>
                <a:gd name="T112" fmla="*/ 172624 w 69"/>
                <a:gd name="T113" fmla="*/ 149951 h 54"/>
                <a:gd name="T114" fmla="*/ 172624 w 69"/>
                <a:gd name="T115" fmla="*/ 160923 h 54"/>
                <a:gd name="T116" fmla="*/ 194661 w 69"/>
                <a:gd name="T117" fmla="*/ 160923 h 54"/>
                <a:gd name="T118" fmla="*/ 194661 w 69"/>
                <a:gd name="T119" fmla="*/ 149951 h 54"/>
                <a:gd name="T120" fmla="*/ 172624 w 69"/>
                <a:gd name="T121" fmla="*/ 149951 h 5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9" h="54">
                  <a:moveTo>
                    <a:pt x="67" y="49"/>
                  </a:moveTo>
                  <a:cubicBezTo>
                    <a:pt x="67" y="52"/>
                    <a:pt x="65" y="54"/>
                    <a:pt x="62" y="54"/>
                  </a:cubicBezTo>
                  <a:cubicBezTo>
                    <a:pt x="12" y="54"/>
                    <a:pt x="12" y="54"/>
                    <a:pt x="12" y="54"/>
                  </a:cubicBezTo>
                  <a:cubicBezTo>
                    <a:pt x="9" y="54"/>
                    <a:pt x="7" y="52"/>
                    <a:pt x="7" y="49"/>
                  </a:cubicBezTo>
                  <a:cubicBezTo>
                    <a:pt x="67" y="49"/>
                    <a:pt x="67" y="49"/>
                    <a:pt x="67" y="49"/>
                  </a:cubicBezTo>
                  <a:close/>
                  <a:moveTo>
                    <a:pt x="10" y="4"/>
                  </a:moveTo>
                  <a:cubicBezTo>
                    <a:pt x="8" y="6"/>
                    <a:pt x="7" y="8"/>
                    <a:pt x="7" y="11"/>
                  </a:cubicBezTo>
                  <a:cubicBezTo>
                    <a:pt x="7" y="13"/>
                    <a:pt x="8" y="16"/>
                    <a:pt x="10" y="18"/>
                  </a:cubicBezTo>
                  <a:cubicBezTo>
                    <a:pt x="13" y="16"/>
                    <a:pt x="13" y="16"/>
                    <a:pt x="13" y="16"/>
                  </a:cubicBezTo>
                  <a:cubicBezTo>
                    <a:pt x="12" y="15"/>
                    <a:pt x="11" y="13"/>
                    <a:pt x="11" y="11"/>
                  </a:cubicBezTo>
                  <a:cubicBezTo>
                    <a:pt x="11" y="9"/>
                    <a:pt x="11" y="7"/>
                    <a:pt x="13" y="5"/>
                  </a:cubicBezTo>
                  <a:cubicBezTo>
                    <a:pt x="13" y="5"/>
                    <a:pt x="13" y="5"/>
                    <a:pt x="13" y="5"/>
                  </a:cubicBezTo>
                  <a:cubicBezTo>
                    <a:pt x="10" y="4"/>
                    <a:pt x="10" y="4"/>
                    <a:pt x="10" y="4"/>
                  </a:cubicBezTo>
                  <a:close/>
                  <a:moveTo>
                    <a:pt x="3" y="0"/>
                  </a:moveTo>
                  <a:cubicBezTo>
                    <a:pt x="1" y="3"/>
                    <a:pt x="0" y="7"/>
                    <a:pt x="0" y="11"/>
                  </a:cubicBezTo>
                  <a:cubicBezTo>
                    <a:pt x="0" y="15"/>
                    <a:pt x="1" y="19"/>
                    <a:pt x="3" y="22"/>
                  </a:cubicBezTo>
                  <a:cubicBezTo>
                    <a:pt x="6" y="20"/>
                    <a:pt x="6" y="20"/>
                    <a:pt x="6" y="20"/>
                  </a:cubicBezTo>
                  <a:cubicBezTo>
                    <a:pt x="4" y="17"/>
                    <a:pt x="3" y="14"/>
                    <a:pt x="3" y="11"/>
                  </a:cubicBezTo>
                  <a:cubicBezTo>
                    <a:pt x="3" y="7"/>
                    <a:pt x="4" y="4"/>
                    <a:pt x="6" y="1"/>
                  </a:cubicBezTo>
                  <a:cubicBezTo>
                    <a:pt x="3" y="0"/>
                    <a:pt x="3" y="0"/>
                    <a:pt x="3" y="0"/>
                  </a:cubicBezTo>
                  <a:close/>
                  <a:moveTo>
                    <a:pt x="28" y="4"/>
                  </a:moveTo>
                  <a:cubicBezTo>
                    <a:pt x="30" y="6"/>
                    <a:pt x="30" y="8"/>
                    <a:pt x="30" y="11"/>
                  </a:cubicBezTo>
                  <a:cubicBezTo>
                    <a:pt x="30" y="13"/>
                    <a:pt x="29" y="16"/>
                    <a:pt x="28" y="18"/>
                  </a:cubicBezTo>
                  <a:cubicBezTo>
                    <a:pt x="25" y="16"/>
                    <a:pt x="25" y="16"/>
                    <a:pt x="25" y="16"/>
                  </a:cubicBezTo>
                  <a:cubicBezTo>
                    <a:pt x="26" y="15"/>
                    <a:pt x="27" y="13"/>
                    <a:pt x="27" y="11"/>
                  </a:cubicBezTo>
                  <a:cubicBezTo>
                    <a:pt x="27" y="9"/>
                    <a:pt x="26" y="7"/>
                    <a:pt x="25" y="5"/>
                  </a:cubicBezTo>
                  <a:cubicBezTo>
                    <a:pt x="25" y="5"/>
                    <a:pt x="25" y="5"/>
                    <a:pt x="25" y="5"/>
                  </a:cubicBezTo>
                  <a:cubicBezTo>
                    <a:pt x="28" y="4"/>
                    <a:pt x="28" y="4"/>
                    <a:pt x="28" y="4"/>
                  </a:cubicBezTo>
                  <a:close/>
                  <a:moveTo>
                    <a:pt x="35" y="0"/>
                  </a:moveTo>
                  <a:cubicBezTo>
                    <a:pt x="37" y="3"/>
                    <a:pt x="38" y="7"/>
                    <a:pt x="38" y="11"/>
                  </a:cubicBezTo>
                  <a:cubicBezTo>
                    <a:pt x="38" y="15"/>
                    <a:pt x="37" y="19"/>
                    <a:pt x="35" y="22"/>
                  </a:cubicBezTo>
                  <a:cubicBezTo>
                    <a:pt x="31" y="20"/>
                    <a:pt x="31" y="20"/>
                    <a:pt x="31" y="20"/>
                  </a:cubicBezTo>
                  <a:cubicBezTo>
                    <a:pt x="33" y="17"/>
                    <a:pt x="34" y="14"/>
                    <a:pt x="34" y="11"/>
                  </a:cubicBezTo>
                  <a:cubicBezTo>
                    <a:pt x="34" y="7"/>
                    <a:pt x="33" y="4"/>
                    <a:pt x="31" y="1"/>
                  </a:cubicBezTo>
                  <a:cubicBezTo>
                    <a:pt x="35" y="0"/>
                    <a:pt x="35" y="0"/>
                    <a:pt x="35" y="0"/>
                  </a:cubicBezTo>
                  <a:close/>
                  <a:moveTo>
                    <a:pt x="23" y="11"/>
                  </a:moveTo>
                  <a:cubicBezTo>
                    <a:pt x="23" y="12"/>
                    <a:pt x="22" y="14"/>
                    <a:pt x="21" y="14"/>
                  </a:cubicBezTo>
                  <a:cubicBezTo>
                    <a:pt x="23" y="35"/>
                    <a:pt x="23" y="35"/>
                    <a:pt x="23" y="35"/>
                  </a:cubicBezTo>
                  <a:cubicBezTo>
                    <a:pt x="62" y="35"/>
                    <a:pt x="62" y="35"/>
                    <a:pt x="62" y="35"/>
                  </a:cubicBezTo>
                  <a:cubicBezTo>
                    <a:pt x="64" y="35"/>
                    <a:pt x="66" y="36"/>
                    <a:pt x="67" y="38"/>
                  </a:cubicBezTo>
                  <a:cubicBezTo>
                    <a:pt x="69" y="38"/>
                    <a:pt x="69" y="38"/>
                    <a:pt x="69" y="38"/>
                  </a:cubicBezTo>
                  <a:cubicBezTo>
                    <a:pt x="69" y="47"/>
                    <a:pt x="69" y="47"/>
                    <a:pt x="69" y="47"/>
                  </a:cubicBezTo>
                  <a:cubicBezTo>
                    <a:pt x="4" y="47"/>
                    <a:pt x="4" y="47"/>
                    <a:pt x="4" y="47"/>
                  </a:cubicBezTo>
                  <a:cubicBezTo>
                    <a:pt x="4" y="38"/>
                    <a:pt x="4" y="38"/>
                    <a:pt x="4" y="38"/>
                  </a:cubicBezTo>
                  <a:cubicBezTo>
                    <a:pt x="7" y="38"/>
                    <a:pt x="7" y="38"/>
                    <a:pt x="7" y="38"/>
                  </a:cubicBezTo>
                  <a:cubicBezTo>
                    <a:pt x="8" y="36"/>
                    <a:pt x="9" y="35"/>
                    <a:pt x="12" y="35"/>
                  </a:cubicBezTo>
                  <a:cubicBezTo>
                    <a:pt x="15" y="35"/>
                    <a:pt x="15" y="35"/>
                    <a:pt x="15" y="35"/>
                  </a:cubicBezTo>
                  <a:cubicBezTo>
                    <a:pt x="17" y="14"/>
                    <a:pt x="17" y="14"/>
                    <a:pt x="17" y="14"/>
                  </a:cubicBezTo>
                  <a:cubicBezTo>
                    <a:pt x="16" y="14"/>
                    <a:pt x="15" y="12"/>
                    <a:pt x="15" y="11"/>
                  </a:cubicBezTo>
                  <a:cubicBezTo>
                    <a:pt x="15" y="9"/>
                    <a:pt x="17" y="7"/>
                    <a:pt x="19" y="7"/>
                  </a:cubicBezTo>
                  <a:cubicBezTo>
                    <a:pt x="21" y="7"/>
                    <a:pt x="23" y="9"/>
                    <a:pt x="23" y="11"/>
                  </a:cubicBezTo>
                  <a:close/>
                  <a:moveTo>
                    <a:pt x="55" y="41"/>
                  </a:moveTo>
                  <a:cubicBezTo>
                    <a:pt x="55" y="44"/>
                    <a:pt x="55" y="44"/>
                    <a:pt x="55" y="44"/>
                  </a:cubicBezTo>
                  <a:cubicBezTo>
                    <a:pt x="62" y="44"/>
                    <a:pt x="62" y="44"/>
                    <a:pt x="62" y="44"/>
                  </a:cubicBezTo>
                  <a:cubicBezTo>
                    <a:pt x="62" y="41"/>
                    <a:pt x="62" y="41"/>
                    <a:pt x="62" y="41"/>
                  </a:cubicBezTo>
                  <a:cubicBezTo>
                    <a:pt x="55" y="41"/>
                    <a:pt x="55" y="41"/>
                    <a:pt x="55" y="41"/>
                  </a:cubicBezTo>
                  <a:close/>
                  <a:moveTo>
                    <a:pt x="47" y="41"/>
                  </a:moveTo>
                  <a:cubicBezTo>
                    <a:pt x="47" y="44"/>
                    <a:pt x="47" y="44"/>
                    <a:pt x="47" y="44"/>
                  </a:cubicBezTo>
                  <a:cubicBezTo>
                    <a:pt x="53" y="44"/>
                    <a:pt x="53" y="44"/>
                    <a:pt x="53" y="44"/>
                  </a:cubicBezTo>
                  <a:cubicBezTo>
                    <a:pt x="53" y="41"/>
                    <a:pt x="53" y="41"/>
                    <a:pt x="53" y="41"/>
                  </a:cubicBezTo>
                  <a:lnTo>
                    <a:pt x="47" y="41"/>
                  </a:lnTo>
                  <a:close/>
                </a:path>
              </a:pathLst>
            </a:custGeom>
            <a:solidFill>
              <a:schemeClr val="tx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lumMod val="85000"/>
                    <a:lumOff val="15000"/>
                  </a:prstClr>
                </a:solidFill>
                <a:effectLst/>
                <a:uLnTx/>
                <a:uFillTx/>
                <a:latin typeface="思源宋体 CN Medium" panose="02020500000000000000" pitchFamily="18" charset="-122"/>
                <a:ea typeface="思源宋体 CN Medium" panose="02020500000000000000" pitchFamily="18" charset="-122"/>
                <a:cs typeface="+mn-ea"/>
                <a:sym typeface="+mn-lt"/>
              </a:endParaRPr>
            </a:p>
          </p:txBody>
        </p:sp>
        <p:sp>
          <p:nvSpPr>
            <p:cNvPr id="16" name="椭圆 15"/>
            <p:cNvSpPr/>
            <p:nvPr/>
          </p:nvSpPr>
          <p:spPr>
            <a:xfrm>
              <a:off x="980283" y="528980"/>
              <a:ext cx="228486" cy="2284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cs typeface="思源宋体 CN Medium" panose="02020500000000000000" pitchFamily="18" charset="-122"/>
              </a:endParaRPr>
            </a:p>
          </p:txBody>
        </p:sp>
        <p:sp>
          <p:nvSpPr>
            <p:cNvPr id="17" name="Freeform 91"/>
            <p:cNvSpPr>
              <a:spLocks noEditPoints="1"/>
            </p:cNvSpPr>
            <p:nvPr/>
          </p:nvSpPr>
          <p:spPr bwMode="auto">
            <a:xfrm>
              <a:off x="1030455" y="581231"/>
              <a:ext cx="124327" cy="126116"/>
            </a:xfrm>
            <a:custGeom>
              <a:avLst/>
              <a:gdLst>
                <a:gd name="T0" fmla="*/ 220218 w 60"/>
                <a:gd name="T1" fmla="*/ 62346 h 61"/>
                <a:gd name="T2" fmla="*/ 183515 w 60"/>
                <a:gd name="T3" fmla="*/ 117358 h 61"/>
                <a:gd name="T4" fmla="*/ 183515 w 60"/>
                <a:gd name="T5" fmla="*/ 11002 h 61"/>
                <a:gd name="T6" fmla="*/ 106439 w 60"/>
                <a:gd name="T7" fmla="*/ 113690 h 61"/>
                <a:gd name="T8" fmla="*/ 110109 w 60"/>
                <a:gd name="T9" fmla="*/ 99021 h 61"/>
                <a:gd name="T10" fmla="*/ 117450 w 60"/>
                <a:gd name="T11" fmla="*/ 128360 h 61"/>
                <a:gd name="T12" fmla="*/ 121120 w 60"/>
                <a:gd name="T13" fmla="*/ 139362 h 61"/>
                <a:gd name="T14" fmla="*/ 124790 w 60"/>
                <a:gd name="T15" fmla="*/ 154032 h 61"/>
                <a:gd name="T16" fmla="*/ 128461 w 60"/>
                <a:gd name="T17" fmla="*/ 172369 h 61"/>
                <a:gd name="T18" fmla="*/ 132131 w 60"/>
                <a:gd name="T19" fmla="*/ 187039 h 61"/>
                <a:gd name="T20" fmla="*/ 110109 w 60"/>
                <a:gd name="T21" fmla="*/ 205376 h 61"/>
                <a:gd name="T22" fmla="*/ 132131 w 60"/>
                <a:gd name="T23" fmla="*/ 187039 h 61"/>
                <a:gd name="T24" fmla="*/ 80747 w 60"/>
                <a:gd name="T25" fmla="*/ 205376 h 61"/>
                <a:gd name="T26" fmla="*/ 124790 w 60"/>
                <a:gd name="T27" fmla="*/ 183371 h 61"/>
                <a:gd name="T28" fmla="*/ 91758 w 60"/>
                <a:gd name="T29" fmla="*/ 165034 h 61"/>
                <a:gd name="T30" fmla="*/ 117450 w 60"/>
                <a:gd name="T31" fmla="*/ 150364 h 61"/>
                <a:gd name="T32" fmla="*/ 102768 w 60"/>
                <a:gd name="T33" fmla="*/ 128360 h 61"/>
                <a:gd name="T34" fmla="*/ 102768 w 60"/>
                <a:gd name="T35" fmla="*/ 121025 h 61"/>
                <a:gd name="T36" fmla="*/ 121120 w 60"/>
                <a:gd name="T37" fmla="*/ 77016 h 61"/>
                <a:gd name="T38" fmla="*/ 157823 w 60"/>
                <a:gd name="T39" fmla="*/ 212711 h 61"/>
                <a:gd name="T40" fmla="*/ 150482 w 60"/>
                <a:gd name="T41" fmla="*/ 223713 h 61"/>
                <a:gd name="T42" fmla="*/ 69736 w 60"/>
                <a:gd name="T43" fmla="*/ 223713 h 61"/>
                <a:gd name="T44" fmla="*/ 62395 w 60"/>
                <a:gd name="T45" fmla="*/ 212711 h 61"/>
                <a:gd name="T46" fmla="*/ 99098 w 60"/>
                <a:gd name="T47" fmla="*/ 77016 h 61"/>
                <a:gd name="T48" fmla="*/ 110109 w 60"/>
                <a:gd name="T49" fmla="*/ 44009 h 61"/>
                <a:gd name="T50" fmla="*/ 121120 w 60"/>
                <a:gd name="T51" fmla="*/ 77016 h 61"/>
                <a:gd name="T52" fmla="*/ 44044 w 60"/>
                <a:gd name="T53" fmla="*/ 66014 h 61"/>
                <a:gd name="T54" fmla="*/ 77076 w 60"/>
                <a:gd name="T55" fmla="*/ 95353 h 61"/>
                <a:gd name="T56" fmla="*/ 77076 w 60"/>
                <a:gd name="T57" fmla="*/ 33007 h 61"/>
                <a:gd name="T58" fmla="*/ 58725 w 60"/>
                <a:gd name="T59" fmla="*/ 22005 h 61"/>
                <a:gd name="T60" fmla="*/ 0 w 60"/>
                <a:gd name="T61" fmla="*/ 62346 h 61"/>
                <a:gd name="T62" fmla="*/ 36703 w 60"/>
                <a:gd name="T63" fmla="*/ 117358 h 61"/>
                <a:gd name="T64" fmla="*/ 36703 w 60"/>
                <a:gd name="T65" fmla="*/ 11002 h 61"/>
                <a:gd name="T66" fmla="*/ 161493 w 60"/>
                <a:gd name="T67" fmla="*/ 22005 h 61"/>
                <a:gd name="T68" fmla="*/ 143142 w 60"/>
                <a:gd name="T69" fmla="*/ 33007 h 61"/>
                <a:gd name="T70" fmla="*/ 143142 w 60"/>
                <a:gd name="T71" fmla="*/ 95353 h 61"/>
                <a:gd name="T72" fmla="*/ 176174 w 60"/>
                <a:gd name="T73" fmla="*/ 66014 h 6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 h="61">
                  <a:moveTo>
                    <a:pt x="55" y="0"/>
                  </a:moveTo>
                  <a:cubicBezTo>
                    <a:pt x="58" y="5"/>
                    <a:pt x="60" y="11"/>
                    <a:pt x="60" y="17"/>
                  </a:cubicBezTo>
                  <a:cubicBezTo>
                    <a:pt x="60" y="24"/>
                    <a:pt x="58" y="30"/>
                    <a:pt x="55" y="35"/>
                  </a:cubicBezTo>
                  <a:cubicBezTo>
                    <a:pt x="50" y="32"/>
                    <a:pt x="50" y="32"/>
                    <a:pt x="50" y="32"/>
                  </a:cubicBezTo>
                  <a:cubicBezTo>
                    <a:pt x="53" y="28"/>
                    <a:pt x="54" y="23"/>
                    <a:pt x="54" y="17"/>
                  </a:cubicBezTo>
                  <a:cubicBezTo>
                    <a:pt x="54" y="12"/>
                    <a:pt x="53" y="7"/>
                    <a:pt x="50" y="3"/>
                  </a:cubicBezTo>
                  <a:cubicBezTo>
                    <a:pt x="55" y="0"/>
                    <a:pt x="55" y="0"/>
                    <a:pt x="55" y="0"/>
                  </a:cubicBezTo>
                  <a:close/>
                  <a:moveTo>
                    <a:pt x="29" y="31"/>
                  </a:moveTo>
                  <a:cubicBezTo>
                    <a:pt x="31" y="31"/>
                    <a:pt x="31" y="31"/>
                    <a:pt x="31" y="31"/>
                  </a:cubicBezTo>
                  <a:cubicBezTo>
                    <a:pt x="30" y="27"/>
                    <a:pt x="30" y="27"/>
                    <a:pt x="30" y="27"/>
                  </a:cubicBezTo>
                  <a:cubicBezTo>
                    <a:pt x="29" y="31"/>
                    <a:pt x="29" y="31"/>
                    <a:pt x="29" y="31"/>
                  </a:cubicBezTo>
                  <a:close/>
                  <a:moveTo>
                    <a:pt x="32" y="35"/>
                  </a:moveTo>
                  <a:cubicBezTo>
                    <a:pt x="27" y="38"/>
                    <a:pt x="27" y="38"/>
                    <a:pt x="27" y="38"/>
                  </a:cubicBezTo>
                  <a:cubicBezTo>
                    <a:pt x="33" y="38"/>
                    <a:pt x="33" y="38"/>
                    <a:pt x="33" y="38"/>
                  </a:cubicBezTo>
                  <a:cubicBezTo>
                    <a:pt x="32" y="35"/>
                    <a:pt x="32" y="35"/>
                    <a:pt x="32" y="35"/>
                  </a:cubicBezTo>
                  <a:close/>
                  <a:moveTo>
                    <a:pt x="34" y="42"/>
                  </a:moveTo>
                  <a:cubicBezTo>
                    <a:pt x="26" y="47"/>
                    <a:pt x="26" y="47"/>
                    <a:pt x="26" y="47"/>
                  </a:cubicBezTo>
                  <a:cubicBezTo>
                    <a:pt x="35" y="47"/>
                    <a:pt x="35" y="47"/>
                    <a:pt x="35" y="47"/>
                  </a:cubicBezTo>
                  <a:cubicBezTo>
                    <a:pt x="34" y="42"/>
                    <a:pt x="34" y="42"/>
                    <a:pt x="34" y="42"/>
                  </a:cubicBezTo>
                  <a:close/>
                  <a:moveTo>
                    <a:pt x="36" y="51"/>
                  </a:moveTo>
                  <a:cubicBezTo>
                    <a:pt x="27" y="56"/>
                    <a:pt x="27" y="56"/>
                    <a:pt x="27" y="56"/>
                  </a:cubicBezTo>
                  <a:cubicBezTo>
                    <a:pt x="30" y="56"/>
                    <a:pt x="30" y="56"/>
                    <a:pt x="30" y="56"/>
                  </a:cubicBezTo>
                  <a:cubicBezTo>
                    <a:pt x="38" y="56"/>
                    <a:pt x="38" y="56"/>
                    <a:pt x="38" y="56"/>
                  </a:cubicBezTo>
                  <a:cubicBezTo>
                    <a:pt x="36" y="51"/>
                    <a:pt x="36" y="51"/>
                    <a:pt x="36" y="51"/>
                  </a:cubicBezTo>
                  <a:close/>
                  <a:moveTo>
                    <a:pt x="22" y="56"/>
                  </a:moveTo>
                  <a:cubicBezTo>
                    <a:pt x="22" y="56"/>
                    <a:pt x="22" y="56"/>
                    <a:pt x="22" y="56"/>
                  </a:cubicBezTo>
                  <a:cubicBezTo>
                    <a:pt x="24" y="50"/>
                    <a:pt x="24" y="50"/>
                    <a:pt x="24" y="50"/>
                  </a:cubicBezTo>
                  <a:cubicBezTo>
                    <a:pt x="34" y="50"/>
                    <a:pt x="34" y="50"/>
                    <a:pt x="34" y="50"/>
                  </a:cubicBezTo>
                  <a:cubicBezTo>
                    <a:pt x="22" y="56"/>
                    <a:pt x="22" y="56"/>
                    <a:pt x="22" y="56"/>
                  </a:cubicBezTo>
                  <a:close/>
                  <a:moveTo>
                    <a:pt x="25" y="45"/>
                  </a:moveTo>
                  <a:cubicBezTo>
                    <a:pt x="26" y="41"/>
                    <a:pt x="26" y="41"/>
                    <a:pt x="26" y="41"/>
                  </a:cubicBezTo>
                  <a:cubicBezTo>
                    <a:pt x="32" y="41"/>
                    <a:pt x="32" y="41"/>
                    <a:pt x="32" y="41"/>
                  </a:cubicBezTo>
                  <a:cubicBezTo>
                    <a:pt x="25" y="45"/>
                    <a:pt x="25" y="45"/>
                    <a:pt x="25" y="45"/>
                  </a:cubicBezTo>
                  <a:close/>
                  <a:moveTo>
                    <a:pt x="28" y="35"/>
                  </a:moveTo>
                  <a:cubicBezTo>
                    <a:pt x="30" y="33"/>
                    <a:pt x="30" y="33"/>
                    <a:pt x="30" y="33"/>
                  </a:cubicBezTo>
                  <a:cubicBezTo>
                    <a:pt x="28" y="33"/>
                    <a:pt x="28" y="33"/>
                    <a:pt x="28" y="33"/>
                  </a:cubicBezTo>
                  <a:cubicBezTo>
                    <a:pt x="28" y="35"/>
                    <a:pt x="28" y="35"/>
                    <a:pt x="28" y="35"/>
                  </a:cubicBezTo>
                  <a:close/>
                  <a:moveTo>
                    <a:pt x="33" y="21"/>
                  </a:moveTo>
                  <a:cubicBezTo>
                    <a:pt x="38" y="38"/>
                    <a:pt x="38" y="38"/>
                    <a:pt x="38" y="38"/>
                  </a:cubicBezTo>
                  <a:cubicBezTo>
                    <a:pt x="43" y="58"/>
                    <a:pt x="43" y="58"/>
                    <a:pt x="43" y="58"/>
                  </a:cubicBezTo>
                  <a:cubicBezTo>
                    <a:pt x="44" y="61"/>
                    <a:pt x="44" y="61"/>
                    <a:pt x="44" y="61"/>
                  </a:cubicBezTo>
                  <a:cubicBezTo>
                    <a:pt x="41" y="61"/>
                    <a:pt x="41" y="61"/>
                    <a:pt x="41" y="61"/>
                  </a:cubicBezTo>
                  <a:cubicBezTo>
                    <a:pt x="30" y="61"/>
                    <a:pt x="30" y="61"/>
                    <a:pt x="30" y="61"/>
                  </a:cubicBezTo>
                  <a:cubicBezTo>
                    <a:pt x="19" y="61"/>
                    <a:pt x="19" y="61"/>
                    <a:pt x="19" y="61"/>
                  </a:cubicBezTo>
                  <a:cubicBezTo>
                    <a:pt x="16" y="61"/>
                    <a:pt x="16" y="61"/>
                    <a:pt x="16" y="61"/>
                  </a:cubicBezTo>
                  <a:cubicBezTo>
                    <a:pt x="17" y="58"/>
                    <a:pt x="17" y="58"/>
                    <a:pt x="17" y="58"/>
                  </a:cubicBezTo>
                  <a:cubicBezTo>
                    <a:pt x="22" y="38"/>
                    <a:pt x="22" y="38"/>
                    <a:pt x="22" y="38"/>
                  </a:cubicBezTo>
                  <a:cubicBezTo>
                    <a:pt x="27" y="21"/>
                    <a:pt x="27" y="21"/>
                    <a:pt x="27" y="21"/>
                  </a:cubicBezTo>
                  <a:cubicBezTo>
                    <a:pt x="25" y="20"/>
                    <a:pt x="25" y="19"/>
                    <a:pt x="25" y="17"/>
                  </a:cubicBezTo>
                  <a:cubicBezTo>
                    <a:pt x="25" y="14"/>
                    <a:pt x="27" y="12"/>
                    <a:pt x="30" y="12"/>
                  </a:cubicBezTo>
                  <a:cubicBezTo>
                    <a:pt x="33" y="12"/>
                    <a:pt x="35" y="14"/>
                    <a:pt x="35" y="17"/>
                  </a:cubicBezTo>
                  <a:cubicBezTo>
                    <a:pt x="35" y="19"/>
                    <a:pt x="34" y="20"/>
                    <a:pt x="33" y="21"/>
                  </a:cubicBezTo>
                  <a:close/>
                  <a:moveTo>
                    <a:pt x="16" y="6"/>
                  </a:moveTo>
                  <a:cubicBezTo>
                    <a:pt x="13" y="9"/>
                    <a:pt x="11" y="14"/>
                    <a:pt x="12" y="18"/>
                  </a:cubicBezTo>
                  <a:cubicBezTo>
                    <a:pt x="12" y="22"/>
                    <a:pt x="13" y="26"/>
                    <a:pt x="16" y="29"/>
                  </a:cubicBezTo>
                  <a:cubicBezTo>
                    <a:pt x="21" y="26"/>
                    <a:pt x="21" y="26"/>
                    <a:pt x="21" y="26"/>
                  </a:cubicBezTo>
                  <a:cubicBezTo>
                    <a:pt x="18" y="24"/>
                    <a:pt x="17" y="21"/>
                    <a:pt x="17" y="18"/>
                  </a:cubicBezTo>
                  <a:cubicBezTo>
                    <a:pt x="17" y="15"/>
                    <a:pt x="18" y="11"/>
                    <a:pt x="21" y="9"/>
                  </a:cubicBezTo>
                  <a:cubicBezTo>
                    <a:pt x="21" y="9"/>
                    <a:pt x="21" y="9"/>
                    <a:pt x="21" y="9"/>
                  </a:cubicBezTo>
                  <a:cubicBezTo>
                    <a:pt x="16" y="6"/>
                    <a:pt x="16" y="6"/>
                    <a:pt x="16" y="6"/>
                  </a:cubicBezTo>
                  <a:close/>
                  <a:moveTo>
                    <a:pt x="5" y="0"/>
                  </a:moveTo>
                  <a:cubicBezTo>
                    <a:pt x="1" y="5"/>
                    <a:pt x="0" y="11"/>
                    <a:pt x="0" y="17"/>
                  </a:cubicBezTo>
                  <a:cubicBezTo>
                    <a:pt x="0" y="24"/>
                    <a:pt x="2" y="30"/>
                    <a:pt x="5" y="35"/>
                  </a:cubicBezTo>
                  <a:cubicBezTo>
                    <a:pt x="10" y="32"/>
                    <a:pt x="10" y="32"/>
                    <a:pt x="10" y="32"/>
                  </a:cubicBezTo>
                  <a:cubicBezTo>
                    <a:pt x="7" y="28"/>
                    <a:pt x="5" y="23"/>
                    <a:pt x="5" y="17"/>
                  </a:cubicBezTo>
                  <a:cubicBezTo>
                    <a:pt x="5" y="12"/>
                    <a:pt x="7" y="7"/>
                    <a:pt x="10" y="3"/>
                  </a:cubicBezTo>
                  <a:cubicBezTo>
                    <a:pt x="5" y="0"/>
                    <a:pt x="5" y="0"/>
                    <a:pt x="5" y="0"/>
                  </a:cubicBezTo>
                  <a:close/>
                  <a:moveTo>
                    <a:pt x="44" y="6"/>
                  </a:moveTo>
                  <a:cubicBezTo>
                    <a:pt x="39" y="9"/>
                    <a:pt x="39" y="9"/>
                    <a:pt x="39" y="9"/>
                  </a:cubicBezTo>
                  <a:cubicBezTo>
                    <a:pt x="39" y="9"/>
                    <a:pt x="39" y="9"/>
                    <a:pt x="39" y="9"/>
                  </a:cubicBezTo>
                  <a:cubicBezTo>
                    <a:pt x="42" y="11"/>
                    <a:pt x="43" y="15"/>
                    <a:pt x="43" y="18"/>
                  </a:cubicBezTo>
                  <a:cubicBezTo>
                    <a:pt x="43" y="21"/>
                    <a:pt x="41" y="24"/>
                    <a:pt x="39" y="26"/>
                  </a:cubicBezTo>
                  <a:cubicBezTo>
                    <a:pt x="44" y="29"/>
                    <a:pt x="44" y="29"/>
                    <a:pt x="44" y="29"/>
                  </a:cubicBezTo>
                  <a:cubicBezTo>
                    <a:pt x="47" y="26"/>
                    <a:pt x="48" y="22"/>
                    <a:pt x="48" y="18"/>
                  </a:cubicBezTo>
                  <a:cubicBezTo>
                    <a:pt x="48" y="14"/>
                    <a:pt x="47" y="9"/>
                    <a:pt x="44" y="6"/>
                  </a:cubicBezTo>
                  <a:close/>
                </a:path>
              </a:pathLst>
            </a:custGeom>
            <a:solidFill>
              <a:schemeClr val="tx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lumMod val="85000"/>
                    <a:lumOff val="15000"/>
                  </a:prstClr>
                </a:solidFill>
                <a:effectLst/>
                <a:uLnTx/>
                <a:uFillTx/>
                <a:latin typeface="思源宋体 CN Medium" panose="02020500000000000000" pitchFamily="18" charset="-122"/>
                <a:ea typeface="思源宋体 CN Medium" panose="02020500000000000000" pitchFamily="18" charset="-122"/>
                <a:cs typeface="+mn-ea"/>
                <a:sym typeface="+mn-lt"/>
              </a:endParaRPr>
            </a:p>
          </p:txBody>
        </p:sp>
        <p:sp>
          <p:nvSpPr>
            <p:cNvPr id="18" name="椭圆 17"/>
            <p:cNvSpPr/>
            <p:nvPr/>
          </p:nvSpPr>
          <p:spPr>
            <a:xfrm>
              <a:off x="377059" y="528980"/>
              <a:ext cx="228486" cy="2284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cs typeface="思源宋体 CN Medium" panose="02020500000000000000" pitchFamily="18" charset="-122"/>
              </a:endParaRPr>
            </a:p>
          </p:txBody>
        </p:sp>
        <p:sp>
          <p:nvSpPr>
            <p:cNvPr id="19" name="Freeform 118"/>
            <p:cNvSpPr>
              <a:spLocks noEditPoints="1"/>
            </p:cNvSpPr>
            <p:nvPr/>
          </p:nvSpPr>
          <p:spPr bwMode="auto">
            <a:xfrm>
              <a:off x="439424" y="570498"/>
              <a:ext cx="103755" cy="136849"/>
            </a:xfrm>
            <a:custGeom>
              <a:avLst/>
              <a:gdLst>
                <a:gd name="T0" fmla="*/ 143142 w 50"/>
                <a:gd name="T1" fmla="*/ 206130 h 66"/>
                <a:gd name="T2" fmla="*/ 165164 w 50"/>
                <a:gd name="T3" fmla="*/ 231896 h 66"/>
                <a:gd name="T4" fmla="*/ 0 w 50"/>
                <a:gd name="T5" fmla="*/ 231896 h 66"/>
                <a:gd name="T6" fmla="*/ 7341 w 50"/>
                <a:gd name="T7" fmla="*/ 0 h 66"/>
                <a:gd name="T8" fmla="*/ 165164 w 50"/>
                <a:gd name="T9" fmla="*/ 40490 h 66"/>
                <a:gd name="T10" fmla="*/ 143142 w 50"/>
                <a:gd name="T11" fmla="*/ 33128 h 66"/>
                <a:gd name="T12" fmla="*/ 117450 w 50"/>
                <a:gd name="T13" fmla="*/ 47852 h 66"/>
                <a:gd name="T14" fmla="*/ 73406 w 50"/>
                <a:gd name="T15" fmla="*/ 158278 h 66"/>
                <a:gd name="T16" fmla="*/ 183515 w 50"/>
                <a:gd name="T17" fmla="*/ 114108 h 66"/>
                <a:gd name="T18" fmla="*/ 168834 w 50"/>
                <a:gd name="T19" fmla="*/ 114108 h 66"/>
                <a:gd name="T20" fmla="*/ 84417 w 50"/>
                <a:gd name="T21" fmla="*/ 150917 h 66"/>
                <a:gd name="T22" fmla="*/ 73406 w 50"/>
                <a:gd name="T23" fmla="*/ 95703 h 66"/>
                <a:gd name="T24" fmla="*/ 80747 w 50"/>
                <a:gd name="T25" fmla="*/ 110427 h 66"/>
                <a:gd name="T26" fmla="*/ 84417 w 50"/>
                <a:gd name="T27" fmla="*/ 125150 h 66"/>
                <a:gd name="T28" fmla="*/ 95428 w 50"/>
                <a:gd name="T29" fmla="*/ 150917 h 66"/>
                <a:gd name="T30" fmla="*/ 102768 w 50"/>
                <a:gd name="T31" fmla="*/ 154598 h 66"/>
                <a:gd name="T32" fmla="*/ 121120 w 50"/>
                <a:gd name="T33" fmla="*/ 125150 h 66"/>
                <a:gd name="T34" fmla="*/ 113779 w 50"/>
                <a:gd name="T35" fmla="*/ 125150 h 66"/>
                <a:gd name="T36" fmla="*/ 91758 w 50"/>
                <a:gd name="T37" fmla="*/ 106746 h 66"/>
                <a:gd name="T38" fmla="*/ 84417 w 50"/>
                <a:gd name="T39" fmla="*/ 99384 h 66"/>
                <a:gd name="T40" fmla="*/ 84417 w 50"/>
                <a:gd name="T41" fmla="*/ 88341 h 66"/>
                <a:gd name="T42" fmla="*/ 95428 w 50"/>
                <a:gd name="T43" fmla="*/ 84661 h 66"/>
                <a:gd name="T44" fmla="*/ 106439 w 50"/>
                <a:gd name="T45" fmla="*/ 73618 h 66"/>
                <a:gd name="T46" fmla="*/ 117450 w 50"/>
                <a:gd name="T47" fmla="*/ 62575 h 66"/>
                <a:gd name="T48" fmla="*/ 135801 w 50"/>
                <a:gd name="T49" fmla="*/ 77299 h 66"/>
                <a:gd name="T50" fmla="*/ 132131 w 50"/>
                <a:gd name="T51" fmla="*/ 80980 h 66"/>
                <a:gd name="T52" fmla="*/ 143142 w 50"/>
                <a:gd name="T53" fmla="*/ 80980 h 66"/>
                <a:gd name="T54" fmla="*/ 150482 w 50"/>
                <a:gd name="T55" fmla="*/ 58894 h 66"/>
                <a:gd name="T56" fmla="*/ 165164 w 50"/>
                <a:gd name="T57" fmla="*/ 58894 h 66"/>
                <a:gd name="T58" fmla="*/ 165164 w 50"/>
                <a:gd name="T59" fmla="*/ 99384 h 66"/>
                <a:gd name="T60" fmla="*/ 165164 w 50"/>
                <a:gd name="T61" fmla="*/ 58894 h 66"/>
                <a:gd name="T62" fmla="*/ 157823 w 50"/>
                <a:gd name="T63" fmla="*/ 69937 h 66"/>
                <a:gd name="T64" fmla="*/ 165164 w 50"/>
                <a:gd name="T65" fmla="*/ 80980 h 66"/>
                <a:gd name="T66" fmla="*/ 168834 w 50"/>
                <a:gd name="T67" fmla="*/ 69937 h 66"/>
                <a:gd name="T68" fmla="*/ 95428 w 50"/>
                <a:gd name="T69" fmla="*/ 95703 h 66"/>
                <a:gd name="T70" fmla="*/ 117450 w 50"/>
                <a:gd name="T71" fmla="*/ 88341 h 66"/>
                <a:gd name="T72" fmla="*/ 110109 w 50"/>
                <a:gd name="T73" fmla="*/ 92022 h 66"/>
                <a:gd name="T74" fmla="*/ 102768 w 50"/>
                <a:gd name="T75" fmla="*/ 99384 h 66"/>
                <a:gd name="T76" fmla="*/ 113779 w 50"/>
                <a:gd name="T77" fmla="*/ 95703 h 66"/>
                <a:gd name="T78" fmla="*/ 132131 w 50"/>
                <a:gd name="T79" fmla="*/ 114108 h 66"/>
                <a:gd name="T80" fmla="*/ 154153 w 50"/>
                <a:gd name="T81" fmla="*/ 143555 h 66"/>
                <a:gd name="T82" fmla="*/ 168834 w 50"/>
                <a:gd name="T83" fmla="*/ 103065 h 66"/>
                <a:gd name="T84" fmla="*/ 150482 w 50"/>
                <a:gd name="T85" fmla="*/ 88341 h 66"/>
                <a:gd name="T86" fmla="*/ 139471 w 50"/>
                <a:gd name="T87" fmla="*/ 88341 h 66"/>
                <a:gd name="T88" fmla="*/ 128461 w 50"/>
                <a:gd name="T89" fmla="*/ 95703 h 66"/>
                <a:gd name="T90" fmla="*/ 66065 w 50"/>
                <a:gd name="T91" fmla="*/ 217173 h 66"/>
                <a:gd name="T92" fmla="*/ 66065 w 50"/>
                <a:gd name="T93" fmla="*/ 228215 h 66"/>
                <a:gd name="T94" fmla="*/ 102768 w 50"/>
                <a:gd name="T95" fmla="*/ 220854 h 6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0" h="66">
                  <a:moveTo>
                    <a:pt x="6" y="5"/>
                  </a:moveTo>
                  <a:cubicBezTo>
                    <a:pt x="6" y="56"/>
                    <a:pt x="6" y="56"/>
                    <a:pt x="6" y="56"/>
                  </a:cubicBezTo>
                  <a:cubicBezTo>
                    <a:pt x="39" y="56"/>
                    <a:pt x="39" y="56"/>
                    <a:pt x="39" y="56"/>
                  </a:cubicBezTo>
                  <a:cubicBezTo>
                    <a:pt x="39" y="52"/>
                    <a:pt x="39" y="52"/>
                    <a:pt x="39" y="52"/>
                  </a:cubicBezTo>
                  <a:cubicBezTo>
                    <a:pt x="41" y="52"/>
                    <a:pt x="43" y="51"/>
                    <a:pt x="45" y="50"/>
                  </a:cubicBezTo>
                  <a:cubicBezTo>
                    <a:pt x="45" y="63"/>
                    <a:pt x="45" y="63"/>
                    <a:pt x="45" y="63"/>
                  </a:cubicBezTo>
                  <a:cubicBezTo>
                    <a:pt x="45" y="65"/>
                    <a:pt x="44" y="66"/>
                    <a:pt x="42" y="66"/>
                  </a:cubicBezTo>
                  <a:cubicBezTo>
                    <a:pt x="2" y="66"/>
                    <a:pt x="2" y="66"/>
                    <a:pt x="2" y="66"/>
                  </a:cubicBezTo>
                  <a:cubicBezTo>
                    <a:pt x="1" y="66"/>
                    <a:pt x="0" y="65"/>
                    <a:pt x="0" y="63"/>
                  </a:cubicBezTo>
                  <a:cubicBezTo>
                    <a:pt x="0" y="2"/>
                    <a:pt x="0" y="2"/>
                    <a:pt x="0" y="2"/>
                  </a:cubicBezTo>
                  <a:cubicBezTo>
                    <a:pt x="0" y="1"/>
                    <a:pt x="1" y="0"/>
                    <a:pt x="2" y="0"/>
                  </a:cubicBezTo>
                  <a:cubicBezTo>
                    <a:pt x="2" y="0"/>
                    <a:pt x="2" y="0"/>
                    <a:pt x="2" y="0"/>
                  </a:cubicBezTo>
                  <a:cubicBezTo>
                    <a:pt x="42" y="0"/>
                    <a:pt x="42" y="0"/>
                    <a:pt x="42" y="0"/>
                  </a:cubicBezTo>
                  <a:cubicBezTo>
                    <a:pt x="44" y="0"/>
                    <a:pt x="45" y="1"/>
                    <a:pt x="45" y="2"/>
                  </a:cubicBezTo>
                  <a:cubicBezTo>
                    <a:pt x="45" y="11"/>
                    <a:pt x="45" y="11"/>
                    <a:pt x="45" y="11"/>
                  </a:cubicBezTo>
                  <a:cubicBezTo>
                    <a:pt x="45" y="11"/>
                    <a:pt x="45" y="11"/>
                    <a:pt x="45" y="11"/>
                  </a:cubicBezTo>
                  <a:cubicBezTo>
                    <a:pt x="44" y="11"/>
                    <a:pt x="43" y="11"/>
                    <a:pt x="43" y="11"/>
                  </a:cubicBezTo>
                  <a:cubicBezTo>
                    <a:pt x="42" y="10"/>
                    <a:pt x="40" y="10"/>
                    <a:pt x="39" y="9"/>
                  </a:cubicBezTo>
                  <a:cubicBezTo>
                    <a:pt x="39" y="5"/>
                    <a:pt x="39" y="5"/>
                    <a:pt x="39" y="5"/>
                  </a:cubicBezTo>
                  <a:cubicBezTo>
                    <a:pt x="6" y="5"/>
                    <a:pt x="6" y="5"/>
                    <a:pt x="6" y="5"/>
                  </a:cubicBezTo>
                  <a:close/>
                  <a:moveTo>
                    <a:pt x="32" y="13"/>
                  </a:moveTo>
                  <a:cubicBezTo>
                    <a:pt x="28" y="13"/>
                    <a:pt x="23" y="15"/>
                    <a:pt x="20" y="19"/>
                  </a:cubicBezTo>
                  <a:cubicBezTo>
                    <a:pt x="17" y="22"/>
                    <a:pt x="15" y="26"/>
                    <a:pt x="15" y="31"/>
                  </a:cubicBezTo>
                  <a:cubicBezTo>
                    <a:pt x="15" y="36"/>
                    <a:pt x="17" y="40"/>
                    <a:pt x="20" y="43"/>
                  </a:cubicBezTo>
                  <a:cubicBezTo>
                    <a:pt x="23" y="46"/>
                    <a:pt x="28" y="48"/>
                    <a:pt x="32" y="48"/>
                  </a:cubicBezTo>
                  <a:cubicBezTo>
                    <a:pt x="37" y="48"/>
                    <a:pt x="42" y="46"/>
                    <a:pt x="45" y="43"/>
                  </a:cubicBezTo>
                  <a:cubicBezTo>
                    <a:pt x="48" y="40"/>
                    <a:pt x="50" y="36"/>
                    <a:pt x="50" y="31"/>
                  </a:cubicBezTo>
                  <a:cubicBezTo>
                    <a:pt x="50" y="29"/>
                    <a:pt x="49" y="26"/>
                    <a:pt x="49" y="24"/>
                  </a:cubicBezTo>
                  <a:cubicBezTo>
                    <a:pt x="48" y="26"/>
                    <a:pt x="47" y="27"/>
                    <a:pt x="46" y="28"/>
                  </a:cubicBezTo>
                  <a:cubicBezTo>
                    <a:pt x="46" y="29"/>
                    <a:pt x="46" y="30"/>
                    <a:pt x="46" y="31"/>
                  </a:cubicBezTo>
                  <a:cubicBezTo>
                    <a:pt x="46" y="35"/>
                    <a:pt x="45" y="38"/>
                    <a:pt x="42" y="41"/>
                  </a:cubicBezTo>
                  <a:cubicBezTo>
                    <a:pt x="40" y="43"/>
                    <a:pt x="36" y="45"/>
                    <a:pt x="32" y="45"/>
                  </a:cubicBezTo>
                  <a:cubicBezTo>
                    <a:pt x="29" y="45"/>
                    <a:pt x="25" y="43"/>
                    <a:pt x="23" y="41"/>
                  </a:cubicBezTo>
                  <a:cubicBezTo>
                    <a:pt x="20" y="38"/>
                    <a:pt x="18" y="35"/>
                    <a:pt x="18" y="31"/>
                  </a:cubicBezTo>
                  <a:cubicBezTo>
                    <a:pt x="18" y="29"/>
                    <a:pt x="19" y="26"/>
                    <a:pt x="20" y="24"/>
                  </a:cubicBezTo>
                  <a:cubicBezTo>
                    <a:pt x="20" y="25"/>
                    <a:pt x="20" y="26"/>
                    <a:pt x="20" y="26"/>
                  </a:cubicBezTo>
                  <a:cubicBezTo>
                    <a:pt x="20" y="27"/>
                    <a:pt x="20" y="27"/>
                    <a:pt x="20" y="28"/>
                  </a:cubicBezTo>
                  <a:cubicBezTo>
                    <a:pt x="21" y="28"/>
                    <a:pt x="22" y="28"/>
                    <a:pt x="22" y="29"/>
                  </a:cubicBezTo>
                  <a:cubicBezTo>
                    <a:pt x="22" y="29"/>
                    <a:pt x="22" y="29"/>
                    <a:pt x="22" y="30"/>
                  </a:cubicBezTo>
                  <a:cubicBezTo>
                    <a:pt x="23" y="30"/>
                    <a:pt x="23" y="30"/>
                    <a:pt x="23" y="30"/>
                  </a:cubicBezTo>
                  <a:cubicBezTo>
                    <a:pt x="23" y="30"/>
                    <a:pt x="23" y="30"/>
                    <a:pt x="23" y="30"/>
                  </a:cubicBezTo>
                  <a:cubicBezTo>
                    <a:pt x="22" y="31"/>
                    <a:pt x="23" y="33"/>
                    <a:pt x="23" y="34"/>
                  </a:cubicBezTo>
                  <a:cubicBezTo>
                    <a:pt x="23" y="34"/>
                    <a:pt x="24" y="35"/>
                    <a:pt x="25" y="36"/>
                  </a:cubicBezTo>
                  <a:cubicBezTo>
                    <a:pt x="25" y="36"/>
                    <a:pt x="25" y="37"/>
                    <a:pt x="25" y="38"/>
                  </a:cubicBezTo>
                  <a:cubicBezTo>
                    <a:pt x="25" y="38"/>
                    <a:pt x="26" y="40"/>
                    <a:pt x="26" y="41"/>
                  </a:cubicBezTo>
                  <a:cubicBezTo>
                    <a:pt x="26" y="41"/>
                    <a:pt x="26" y="43"/>
                    <a:pt x="26" y="43"/>
                  </a:cubicBezTo>
                  <a:cubicBezTo>
                    <a:pt x="26" y="43"/>
                    <a:pt x="27" y="43"/>
                    <a:pt x="27" y="43"/>
                  </a:cubicBezTo>
                  <a:cubicBezTo>
                    <a:pt x="27" y="43"/>
                    <a:pt x="27" y="43"/>
                    <a:pt x="28" y="42"/>
                  </a:cubicBezTo>
                  <a:cubicBezTo>
                    <a:pt x="28" y="41"/>
                    <a:pt x="28" y="41"/>
                    <a:pt x="29" y="40"/>
                  </a:cubicBezTo>
                  <a:cubicBezTo>
                    <a:pt x="31" y="39"/>
                    <a:pt x="32" y="36"/>
                    <a:pt x="32" y="35"/>
                  </a:cubicBezTo>
                  <a:cubicBezTo>
                    <a:pt x="33" y="34"/>
                    <a:pt x="33" y="34"/>
                    <a:pt x="33" y="34"/>
                  </a:cubicBezTo>
                  <a:cubicBezTo>
                    <a:pt x="34" y="33"/>
                    <a:pt x="32" y="33"/>
                    <a:pt x="32" y="33"/>
                  </a:cubicBezTo>
                  <a:cubicBezTo>
                    <a:pt x="32" y="32"/>
                    <a:pt x="32" y="32"/>
                    <a:pt x="32" y="32"/>
                  </a:cubicBezTo>
                  <a:cubicBezTo>
                    <a:pt x="31" y="33"/>
                    <a:pt x="31" y="33"/>
                    <a:pt x="31" y="34"/>
                  </a:cubicBezTo>
                  <a:cubicBezTo>
                    <a:pt x="30" y="34"/>
                    <a:pt x="30" y="34"/>
                    <a:pt x="30" y="34"/>
                  </a:cubicBezTo>
                  <a:cubicBezTo>
                    <a:pt x="29" y="33"/>
                    <a:pt x="29" y="33"/>
                    <a:pt x="29" y="33"/>
                  </a:cubicBezTo>
                  <a:cubicBezTo>
                    <a:pt x="27" y="33"/>
                    <a:pt x="26" y="31"/>
                    <a:pt x="25" y="29"/>
                  </a:cubicBezTo>
                  <a:cubicBezTo>
                    <a:pt x="25" y="29"/>
                    <a:pt x="24" y="29"/>
                    <a:pt x="24" y="30"/>
                  </a:cubicBezTo>
                  <a:cubicBezTo>
                    <a:pt x="23" y="30"/>
                    <a:pt x="23" y="29"/>
                    <a:pt x="23" y="29"/>
                  </a:cubicBezTo>
                  <a:cubicBezTo>
                    <a:pt x="23" y="28"/>
                    <a:pt x="23" y="28"/>
                    <a:pt x="23" y="27"/>
                  </a:cubicBezTo>
                  <a:cubicBezTo>
                    <a:pt x="23" y="27"/>
                    <a:pt x="23" y="26"/>
                    <a:pt x="23" y="26"/>
                  </a:cubicBezTo>
                  <a:cubicBezTo>
                    <a:pt x="22" y="27"/>
                    <a:pt x="21" y="27"/>
                    <a:pt x="21" y="27"/>
                  </a:cubicBezTo>
                  <a:cubicBezTo>
                    <a:pt x="21" y="26"/>
                    <a:pt x="21" y="24"/>
                    <a:pt x="23" y="24"/>
                  </a:cubicBezTo>
                  <a:cubicBezTo>
                    <a:pt x="24" y="24"/>
                    <a:pt x="23" y="26"/>
                    <a:pt x="24" y="25"/>
                  </a:cubicBezTo>
                  <a:cubicBezTo>
                    <a:pt x="24" y="25"/>
                    <a:pt x="24" y="25"/>
                    <a:pt x="25" y="25"/>
                  </a:cubicBezTo>
                  <a:cubicBezTo>
                    <a:pt x="25" y="24"/>
                    <a:pt x="25" y="23"/>
                    <a:pt x="26" y="23"/>
                  </a:cubicBezTo>
                  <a:cubicBezTo>
                    <a:pt x="26" y="22"/>
                    <a:pt x="26" y="22"/>
                    <a:pt x="27" y="22"/>
                  </a:cubicBezTo>
                  <a:cubicBezTo>
                    <a:pt x="27" y="22"/>
                    <a:pt x="28" y="21"/>
                    <a:pt x="28" y="21"/>
                  </a:cubicBezTo>
                  <a:cubicBezTo>
                    <a:pt x="28" y="21"/>
                    <a:pt x="29" y="20"/>
                    <a:pt x="29" y="20"/>
                  </a:cubicBezTo>
                  <a:cubicBezTo>
                    <a:pt x="30" y="19"/>
                    <a:pt x="31" y="20"/>
                    <a:pt x="31" y="19"/>
                  </a:cubicBezTo>
                  <a:cubicBezTo>
                    <a:pt x="31" y="18"/>
                    <a:pt x="31" y="17"/>
                    <a:pt x="31" y="17"/>
                  </a:cubicBezTo>
                  <a:cubicBezTo>
                    <a:pt x="31" y="17"/>
                    <a:pt x="32" y="17"/>
                    <a:pt x="32" y="17"/>
                  </a:cubicBezTo>
                  <a:cubicBezTo>
                    <a:pt x="35" y="17"/>
                    <a:pt x="37" y="18"/>
                    <a:pt x="39" y="19"/>
                  </a:cubicBezTo>
                  <a:cubicBezTo>
                    <a:pt x="38" y="19"/>
                    <a:pt x="38" y="19"/>
                    <a:pt x="38" y="20"/>
                  </a:cubicBezTo>
                  <a:cubicBezTo>
                    <a:pt x="38" y="20"/>
                    <a:pt x="37" y="21"/>
                    <a:pt x="37" y="21"/>
                  </a:cubicBezTo>
                  <a:cubicBezTo>
                    <a:pt x="37" y="21"/>
                    <a:pt x="36" y="21"/>
                    <a:pt x="36" y="21"/>
                  </a:cubicBezTo>
                  <a:cubicBezTo>
                    <a:pt x="36" y="22"/>
                    <a:pt x="36" y="22"/>
                    <a:pt x="36" y="22"/>
                  </a:cubicBezTo>
                  <a:cubicBezTo>
                    <a:pt x="36" y="22"/>
                    <a:pt x="36" y="22"/>
                    <a:pt x="36" y="22"/>
                  </a:cubicBezTo>
                  <a:cubicBezTo>
                    <a:pt x="36" y="22"/>
                    <a:pt x="36" y="24"/>
                    <a:pt x="37" y="24"/>
                  </a:cubicBezTo>
                  <a:cubicBezTo>
                    <a:pt x="37" y="24"/>
                    <a:pt x="37" y="23"/>
                    <a:pt x="38" y="23"/>
                  </a:cubicBezTo>
                  <a:cubicBezTo>
                    <a:pt x="38" y="22"/>
                    <a:pt x="38" y="21"/>
                    <a:pt x="39" y="22"/>
                  </a:cubicBezTo>
                  <a:cubicBezTo>
                    <a:pt x="39" y="22"/>
                    <a:pt x="39" y="22"/>
                    <a:pt x="40" y="23"/>
                  </a:cubicBezTo>
                  <a:cubicBezTo>
                    <a:pt x="39" y="22"/>
                    <a:pt x="39" y="21"/>
                    <a:pt x="39" y="20"/>
                  </a:cubicBezTo>
                  <a:cubicBezTo>
                    <a:pt x="39" y="18"/>
                    <a:pt x="39" y="17"/>
                    <a:pt x="41" y="16"/>
                  </a:cubicBezTo>
                  <a:cubicBezTo>
                    <a:pt x="41" y="16"/>
                    <a:pt x="41" y="16"/>
                    <a:pt x="41" y="16"/>
                  </a:cubicBezTo>
                  <a:cubicBezTo>
                    <a:pt x="38" y="14"/>
                    <a:pt x="35" y="13"/>
                    <a:pt x="32" y="13"/>
                  </a:cubicBezTo>
                  <a:close/>
                  <a:moveTo>
                    <a:pt x="45" y="16"/>
                  </a:moveTo>
                  <a:cubicBezTo>
                    <a:pt x="43" y="16"/>
                    <a:pt x="42" y="16"/>
                    <a:pt x="42" y="17"/>
                  </a:cubicBezTo>
                  <a:cubicBezTo>
                    <a:pt x="41" y="18"/>
                    <a:pt x="41" y="19"/>
                    <a:pt x="41" y="20"/>
                  </a:cubicBezTo>
                  <a:cubicBezTo>
                    <a:pt x="41" y="22"/>
                    <a:pt x="43" y="25"/>
                    <a:pt x="45" y="27"/>
                  </a:cubicBezTo>
                  <a:cubicBezTo>
                    <a:pt x="46" y="25"/>
                    <a:pt x="49" y="22"/>
                    <a:pt x="49" y="20"/>
                  </a:cubicBezTo>
                  <a:cubicBezTo>
                    <a:pt x="49" y="19"/>
                    <a:pt x="48" y="18"/>
                    <a:pt x="47" y="17"/>
                  </a:cubicBezTo>
                  <a:cubicBezTo>
                    <a:pt x="47" y="16"/>
                    <a:pt x="46" y="16"/>
                    <a:pt x="45" y="16"/>
                  </a:cubicBezTo>
                  <a:close/>
                  <a:moveTo>
                    <a:pt x="46" y="19"/>
                  </a:moveTo>
                  <a:cubicBezTo>
                    <a:pt x="46" y="18"/>
                    <a:pt x="45" y="18"/>
                    <a:pt x="45" y="18"/>
                  </a:cubicBezTo>
                  <a:cubicBezTo>
                    <a:pt x="44" y="18"/>
                    <a:pt x="44" y="18"/>
                    <a:pt x="43" y="19"/>
                  </a:cubicBezTo>
                  <a:cubicBezTo>
                    <a:pt x="43" y="19"/>
                    <a:pt x="43" y="19"/>
                    <a:pt x="43" y="20"/>
                  </a:cubicBezTo>
                  <a:cubicBezTo>
                    <a:pt x="43" y="20"/>
                    <a:pt x="43" y="21"/>
                    <a:pt x="43" y="21"/>
                  </a:cubicBezTo>
                  <a:cubicBezTo>
                    <a:pt x="44" y="22"/>
                    <a:pt x="44" y="22"/>
                    <a:pt x="45" y="22"/>
                  </a:cubicBezTo>
                  <a:cubicBezTo>
                    <a:pt x="45" y="22"/>
                    <a:pt x="46" y="22"/>
                    <a:pt x="46" y="21"/>
                  </a:cubicBezTo>
                  <a:cubicBezTo>
                    <a:pt x="46" y="21"/>
                    <a:pt x="46" y="20"/>
                    <a:pt x="46" y="20"/>
                  </a:cubicBezTo>
                  <a:cubicBezTo>
                    <a:pt x="46" y="19"/>
                    <a:pt x="46" y="19"/>
                    <a:pt x="46" y="19"/>
                  </a:cubicBezTo>
                  <a:close/>
                  <a:moveTo>
                    <a:pt x="30" y="23"/>
                  </a:moveTo>
                  <a:cubicBezTo>
                    <a:pt x="29" y="23"/>
                    <a:pt x="28" y="23"/>
                    <a:pt x="27" y="24"/>
                  </a:cubicBezTo>
                  <a:cubicBezTo>
                    <a:pt x="26" y="24"/>
                    <a:pt x="26" y="25"/>
                    <a:pt x="26" y="26"/>
                  </a:cubicBezTo>
                  <a:cubicBezTo>
                    <a:pt x="26" y="28"/>
                    <a:pt x="28" y="31"/>
                    <a:pt x="30" y="32"/>
                  </a:cubicBezTo>
                  <a:cubicBezTo>
                    <a:pt x="31" y="31"/>
                    <a:pt x="33" y="28"/>
                    <a:pt x="33" y="26"/>
                  </a:cubicBezTo>
                  <a:cubicBezTo>
                    <a:pt x="33" y="25"/>
                    <a:pt x="33" y="24"/>
                    <a:pt x="32" y="24"/>
                  </a:cubicBezTo>
                  <a:cubicBezTo>
                    <a:pt x="32" y="23"/>
                    <a:pt x="31" y="23"/>
                    <a:pt x="30" y="23"/>
                  </a:cubicBezTo>
                  <a:close/>
                  <a:moveTo>
                    <a:pt x="31" y="25"/>
                  </a:moveTo>
                  <a:cubicBezTo>
                    <a:pt x="30" y="25"/>
                    <a:pt x="30" y="25"/>
                    <a:pt x="30" y="25"/>
                  </a:cubicBezTo>
                  <a:cubicBezTo>
                    <a:pt x="29" y="25"/>
                    <a:pt x="29" y="25"/>
                    <a:pt x="28" y="25"/>
                  </a:cubicBezTo>
                  <a:cubicBezTo>
                    <a:pt x="28" y="26"/>
                    <a:pt x="28" y="26"/>
                    <a:pt x="28" y="26"/>
                  </a:cubicBezTo>
                  <a:cubicBezTo>
                    <a:pt x="28" y="27"/>
                    <a:pt x="28" y="27"/>
                    <a:pt x="28" y="27"/>
                  </a:cubicBezTo>
                  <a:cubicBezTo>
                    <a:pt x="29" y="28"/>
                    <a:pt x="29" y="28"/>
                    <a:pt x="30" y="28"/>
                  </a:cubicBezTo>
                  <a:cubicBezTo>
                    <a:pt x="30" y="28"/>
                    <a:pt x="30" y="28"/>
                    <a:pt x="31" y="27"/>
                  </a:cubicBezTo>
                  <a:cubicBezTo>
                    <a:pt x="31" y="27"/>
                    <a:pt x="31" y="27"/>
                    <a:pt x="31" y="26"/>
                  </a:cubicBezTo>
                  <a:cubicBezTo>
                    <a:pt x="31" y="26"/>
                    <a:pt x="31" y="26"/>
                    <a:pt x="31" y="25"/>
                  </a:cubicBezTo>
                  <a:close/>
                  <a:moveTo>
                    <a:pt x="35" y="28"/>
                  </a:moveTo>
                  <a:cubicBezTo>
                    <a:pt x="35" y="28"/>
                    <a:pt x="36" y="30"/>
                    <a:pt x="36" y="31"/>
                  </a:cubicBezTo>
                  <a:cubicBezTo>
                    <a:pt x="37" y="31"/>
                    <a:pt x="40" y="30"/>
                    <a:pt x="40" y="30"/>
                  </a:cubicBezTo>
                  <a:cubicBezTo>
                    <a:pt x="41" y="31"/>
                    <a:pt x="40" y="31"/>
                    <a:pt x="41" y="32"/>
                  </a:cubicBezTo>
                  <a:cubicBezTo>
                    <a:pt x="41" y="34"/>
                    <a:pt x="41" y="39"/>
                    <a:pt x="42" y="39"/>
                  </a:cubicBezTo>
                  <a:cubicBezTo>
                    <a:pt x="42" y="40"/>
                    <a:pt x="44" y="36"/>
                    <a:pt x="45" y="36"/>
                  </a:cubicBezTo>
                  <a:cubicBezTo>
                    <a:pt x="45" y="35"/>
                    <a:pt x="46" y="29"/>
                    <a:pt x="46" y="28"/>
                  </a:cubicBezTo>
                  <a:cubicBezTo>
                    <a:pt x="46" y="28"/>
                    <a:pt x="46" y="28"/>
                    <a:pt x="46" y="28"/>
                  </a:cubicBezTo>
                  <a:cubicBezTo>
                    <a:pt x="45" y="29"/>
                    <a:pt x="45" y="29"/>
                    <a:pt x="45" y="29"/>
                  </a:cubicBezTo>
                  <a:cubicBezTo>
                    <a:pt x="44" y="28"/>
                    <a:pt x="44" y="28"/>
                    <a:pt x="44" y="28"/>
                  </a:cubicBezTo>
                  <a:cubicBezTo>
                    <a:pt x="43" y="27"/>
                    <a:pt x="41" y="26"/>
                    <a:pt x="41" y="24"/>
                  </a:cubicBezTo>
                  <a:cubicBezTo>
                    <a:pt x="40" y="24"/>
                    <a:pt x="40" y="24"/>
                    <a:pt x="40" y="24"/>
                  </a:cubicBezTo>
                  <a:cubicBezTo>
                    <a:pt x="40" y="24"/>
                    <a:pt x="39" y="24"/>
                    <a:pt x="39" y="23"/>
                  </a:cubicBezTo>
                  <a:cubicBezTo>
                    <a:pt x="39" y="23"/>
                    <a:pt x="38" y="24"/>
                    <a:pt x="38" y="24"/>
                  </a:cubicBezTo>
                  <a:cubicBezTo>
                    <a:pt x="37" y="23"/>
                    <a:pt x="37" y="24"/>
                    <a:pt x="37" y="24"/>
                  </a:cubicBezTo>
                  <a:cubicBezTo>
                    <a:pt x="36" y="24"/>
                    <a:pt x="36" y="25"/>
                    <a:pt x="36" y="25"/>
                  </a:cubicBezTo>
                  <a:cubicBezTo>
                    <a:pt x="36" y="25"/>
                    <a:pt x="36" y="25"/>
                    <a:pt x="35" y="26"/>
                  </a:cubicBezTo>
                  <a:cubicBezTo>
                    <a:pt x="35" y="26"/>
                    <a:pt x="35" y="27"/>
                    <a:pt x="35" y="27"/>
                  </a:cubicBezTo>
                  <a:cubicBezTo>
                    <a:pt x="35" y="28"/>
                    <a:pt x="35" y="28"/>
                    <a:pt x="35" y="28"/>
                  </a:cubicBezTo>
                  <a:close/>
                  <a:moveTo>
                    <a:pt x="18" y="59"/>
                  </a:moveTo>
                  <a:cubicBezTo>
                    <a:pt x="17" y="59"/>
                    <a:pt x="17" y="60"/>
                    <a:pt x="17" y="60"/>
                  </a:cubicBezTo>
                  <a:cubicBezTo>
                    <a:pt x="17" y="61"/>
                    <a:pt x="17" y="61"/>
                    <a:pt x="17" y="61"/>
                  </a:cubicBezTo>
                  <a:cubicBezTo>
                    <a:pt x="17" y="62"/>
                    <a:pt x="17" y="62"/>
                    <a:pt x="18" y="62"/>
                  </a:cubicBezTo>
                  <a:cubicBezTo>
                    <a:pt x="27" y="62"/>
                    <a:pt x="27" y="62"/>
                    <a:pt x="27" y="62"/>
                  </a:cubicBezTo>
                  <a:cubicBezTo>
                    <a:pt x="27" y="62"/>
                    <a:pt x="28" y="62"/>
                    <a:pt x="28" y="61"/>
                  </a:cubicBezTo>
                  <a:cubicBezTo>
                    <a:pt x="28" y="60"/>
                    <a:pt x="28" y="60"/>
                    <a:pt x="28" y="60"/>
                  </a:cubicBezTo>
                  <a:cubicBezTo>
                    <a:pt x="28" y="60"/>
                    <a:pt x="27" y="59"/>
                    <a:pt x="27" y="59"/>
                  </a:cubicBezTo>
                  <a:lnTo>
                    <a:pt x="18" y="59"/>
                  </a:lnTo>
                  <a:close/>
                </a:path>
              </a:pathLst>
            </a:custGeom>
            <a:solidFill>
              <a:schemeClr val="tx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lumMod val="85000"/>
                    <a:lumOff val="15000"/>
                  </a:prstClr>
                </a:solidFill>
                <a:effectLst/>
                <a:uLnTx/>
                <a:uFillTx/>
                <a:latin typeface="思源宋体 CN Medium" panose="02020500000000000000" pitchFamily="18" charset="-122"/>
                <a:ea typeface="思源宋体 CN Medium" panose="02020500000000000000" pitchFamily="18" charset="-122"/>
                <a:cs typeface="+mn-ea"/>
                <a:sym typeface="+mn-lt"/>
              </a:endParaRPr>
            </a:p>
          </p:txBody>
        </p:sp>
        <p:sp>
          <p:nvSpPr>
            <p:cNvPr id="20" name="椭圆 19"/>
            <p:cNvSpPr/>
            <p:nvPr/>
          </p:nvSpPr>
          <p:spPr>
            <a:xfrm>
              <a:off x="678671" y="528980"/>
              <a:ext cx="228486" cy="2284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cs typeface="思源宋体 CN Medium" panose="02020500000000000000" pitchFamily="18" charset="-122"/>
              </a:endParaRPr>
            </a:p>
          </p:txBody>
        </p:sp>
        <p:sp>
          <p:nvSpPr>
            <p:cNvPr id="21" name="Freeform 362"/>
            <p:cNvSpPr>
              <a:spLocks noEditPoints="1"/>
            </p:cNvSpPr>
            <p:nvPr/>
          </p:nvSpPr>
          <p:spPr bwMode="auto">
            <a:xfrm>
              <a:off x="729856" y="575692"/>
              <a:ext cx="126116" cy="135062"/>
            </a:xfrm>
            <a:custGeom>
              <a:avLst/>
              <a:gdLst>
                <a:gd name="T0" fmla="*/ 25672 w 61"/>
                <a:gd name="T1" fmla="*/ 25786 h 65"/>
                <a:gd name="T2" fmla="*/ 146697 w 61"/>
                <a:gd name="T3" fmla="*/ 114196 h 65"/>
                <a:gd name="T4" fmla="*/ 150364 w 61"/>
                <a:gd name="T5" fmla="*/ 154718 h 65"/>
                <a:gd name="T6" fmla="*/ 157699 w 61"/>
                <a:gd name="T7" fmla="*/ 154718 h 65"/>
                <a:gd name="T8" fmla="*/ 168702 w 61"/>
                <a:gd name="T9" fmla="*/ 162085 h 65"/>
                <a:gd name="T10" fmla="*/ 179704 w 61"/>
                <a:gd name="T11" fmla="*/ 202606 h 65"/>
                <a:gd name="T12" fmla="*/ 201708 w 61"/>
                <a:gd name="T13" fmla="*/ 213658 h 65"/>
                <a:gd name="T14" fmla="*/ 209043 w 61"/>
                <a:gd name="T15" fmla="*/ 202606 h 65"/>
                <a:gd name="T16" fmla="*/ 190706 w 61"/>
                <a:gd name="T17" fmla="*/ 147350 h 65"/>
                <a:gd name="T18" fmla="*/ 190706 w 61"/>
                <a:gd name="T19" fmla="*/ 121564 h 65"/>
                <a:gd name="T20" fmla="*/ 183371 w 61"/>
                <a:gd name="T21" fmla="*/ 69991 h 65"/>
                <a:gd name="T22" fmla="*/ 190706 w 61"/>
                <a:gd name="T23" fmla="*/ 44205 h 65"/>
                <a:gd name="T24" fmla="*/ 187039 w 61"/>
                <a:gd name="T25" fmla="*/ 18419 h 65"/>
                <a:gd name="T26" fmla="*/ 209043 w 61"/>
                <a:gd name="T27" fmla="*/ 40521 h 65"/>
                <a:gd name="T28" fmla="*/ 209043 w 61"/>
                <a:gd name="T29" fmla="*/ 69991 h 65"/>
                <a:gd name="T30" fmla="*/ 216378 w 61"/>
                <a:gd name="T31" fmla="*/ 121564 h 65"/>
                <a:gd name="T32" fmla="*/ 209043 w 61"/>
                <a:gd name="T33" fmla="*/ 147350 h 65"/>
                <a:gd name="T34" fmla="*/ 223713 w 61"/>
                <a:gd name="T35" fmla="*/ 206290 h 65"/>
                <a:gd name="T36" fmla="*/ 205376 w 61"/>
                <a:gd name="T37" fmla="*/ 228393 h 65"/>
                <a:gd name="T38" fmla="*/ 168702 w 61"/>
                <a:gd name="T39" fmla="*/ 213658 h 65"/>
                <a:gd name="T40" fmla="*/ 154032 w 61"/>
                <a:gd name="T41" fmla="*/ 169453 h 65"/>
                <a:gd name="T42" fmla="*/ 150364 w 61"/>
                <a:gd name="T43" fmla="*/ 239444 h 65"/>
                <a:gd name="T44" fmla="*/ 22005 w 61"/>
                <a:gd name="T45" fmla="*/ 154718 h 65"/>
                <a:gd name="T46" fmla="*/ 73349 w 61"/>
                <a:gd name="T47" fmla="*/ 92094 h 65"/>
                <a:gd name="T48" fmla="*/ 84351 w 61"/>
                <a:gd name="T49" fmla="*/ 88410 h 65"/>
                <a:gd name="T50" fmla="*/ 106355 w 61"/>
                <a:gd name="T51" fmla="*/ 106829 h 65"/>
                <a:gd name="T52" fmla="*/ 73349 w 61"/>
                <a:gd name="T53" fmla="*/ 92094 h 65"/>
                <a:gd name="T54" fmla="*/ 157699 w 61"/>
                <a:gd name="T55" fmla="*/ 0 h 65"/>
                <a:gd name="T56" fmla="*/ 168702 w 61"/>
                <a:gd name="T57" fmla="*/ 14735 h 65"/>
                <a:gd name="T58" fmla="*/ 168702 w 61"/>
                <a:gd name="T59" fmla="*/ 139983 h 65"/>
                <a:gd name="T60" fmla="*/ 157699 w 61"/>
                <a:gd name="T61" fmla="*/ 139983 h 65"/>
                <a:gd name="T62" fmla="*/ 22005 w 61"/>
                <a:gd name="T63" fmla="*/ 139983 h 65"/>
                <a:gd name="T64" fmla="*/ 14670 w 61"/>
                <a:gd name="T65" fmla="*/ 139983 h 65"/>
                <a:gd name="T66" fmla="*/ 0 w 61"/>
                <a:gd name="T67" fmla="*/ 125248 h 65"/>
                <a:gd name="T68" fmla="*/ 0 w 61"/>
                <a:gd name="T69" fmla="*/ 0 h 6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61" h="65">
                  <a:moveTo>
                    <a:pt x="40" y="7"/>
                  </a:moveTo>
                  <a:cubicBezTo>
                    <a:pt x="7" y="7"/>
                    <a:pt x="7" y="7"/>
                    <a:pt x="7" y="7"/>
                  </a:cubicBezTo>
                  <a:cubicBezTo>
                    <a:pt x="7" y="31"/>
                    <a:pt x="7" y="31"/>
                    <a:pt x="7" y="31"/>
                  </a:cubicBezTo>
                  <a:cubicBezTo>
                    <a:pt x="40" y="31"/>
                    <a:pt x="40" y="31"/>
                    <a:pt x="40" y="31"/>
                  </a:cubicBezTo>
                  <a:cubicBezTo>
                    <a:pt x="40" y="7"/>
                    <a:pt x="40" y="7"/>
                    <a:pt x="40" y="7"/>
                  </a:cubicBezTo>
                  <a:close/>
                  <a:moveTo>
                    <a:pt x="41" y="42"/>
                  </a:moveTo>
                  <a:cubicBezTo>
                    <a:pt x="43" y="42"/>
                    <a:pt x="43" y="42"/>
                    <a:pt x="43" y="42"/>
                  </a:cubicBezTo>
                  <a:cubicBezTo>
                    <a:pt x="43" y="42"/>
                    <a:pt x="43" y="42"/>
                    <a:pt x="43" y="42"/>
                  </a:cubicBezTo>
                  <a:cubicBezTo>
                    <a:pt x="45" y="42"/>
                    <a:pt x="45" y="42"/>
                    <a:pt x="45" y="42"/>
                  </a:cubicBezTo>
                  <a:cubicBezTo>
                    <a:pt x="46" y="44"/>
                    <a:pt x="46" y="44"/>
                    <a:pt x="46" y="44"/>
                  </a:cubicBezTo>
                  <a:cubicBezTo>
                    <a:pt x="46" y="47"/>
                    <a:pt x="46" y="49"/>
                    <a:pt x="47" y="51"/>
                  </a:cubicBezTo>
                  <a:cubicBezTo>
                    <a:pt x="48" y="52"/>
                    <a:pt x="49" y="54"/>
                    <a:pt x="49" y="55"/>
                  </a:cubicBezTo>
                  <a:cubicBezTo>
                    <a:pt x="50" y="56"/>
                    <a:pt x="52" y="57"/>
                    <a:pt x="53" y="57"/>
                  </a:cubicBezTo>
                  <a:cubicBezTo>
                    <a:pt x="54" y="58"/>
                    <a:pt x="55" y="58"/>
                    <a:pt x="55" y="58"/>
                  </a:cubicBezTo>
                  <a:cubicBezTo>
                    <a:pt x="56" y="58"/>
                    <a:pt x="56" y="57"/>
                    <a:pt x="56" y="57"/>
                  </a:cubicBezTo>
                  <a:cubicBezTo>
                    <a:pt x="57" y="57"/>
                    <a:pt x="57" y="56"/>
                    <a:pt x="57" y="55"/>
                  </a:cubicBezTo>
                  <a:cubicBezTo>
                    <a:pt x="57" y="54"/>
                    <a:pt x="56" y="52"/>
                    <a:pt x="55" y="50"/>
                  </a:cubicBezTo>
                  <a:cubicBezTo>
                    <a:pt x="54" y="47"/>
                    <a:pt x="53" y="44"/>
                    <a:pt x="52" y="40"/>
                  </a:cubicBezTo>
                  <a:cubicBezTo>
                    <a:pt x="52" y="40"/>
                    <a:pt x="52" y="40"/>
                    <a:pt x="52" y="40"/>
                  </a:cubicBezTo>
                  <a:cubicBezTo>
                    <a:pt x="52" y="33"/>
                    <a:pt x="52" y="33"/>
                    <a:pt x="52" y="33"/>
                  </a:cubicBezTo>
                  <a:cubicBezTo>
                    <a:pt x="50" y="33"/>
                    <a:pt x="50" y="33"/>
                    <a:pt x="50" y="33"/>
                  </a:cubicBezTo>
                  <a:cubicBezTo>
                    <a:pt x="50" y="19"/>
                    <a:pt x="50" y="19"/>
                    <a:pt x="50" y="19"/>
                  </a:cubicBezTo>
                  <a:cubicBezTo>
                    <a:pt x="52" y="19"/>
                    <a:pt x="52" y="19"/>
                    <a:pt x="52" y="19"/>
                  </a:cubicBezTo>
                  <a:cubicBezTo>
                    <a:pt x="52" y="12"/>
                    <a:pt x="52" y="12"/>
                    <a:pt x="52" y="12"/>
                  </a:cubicBezTo>
                  <a:cubicBezTo>
                    <a:pt x="48" y="7"/>
                    <a:pt x="48" y="7"/>
                    <a:pt x="48" y="7"/>
                  </a:cubicBezTo>
                  <a:cubicBezTo>
                    <a:pt x="51" y="5"/>
                    <a:pt x="51" y="5"/>
                    <a:pt x="51" y="5"/>
                  </a:cubicBezTo>
                  <a:cubicBezTo>
                    <a:pt x="56" y="10"/>
                    <a:pt x="56" y="10"/>
                    <a:pt x="56" y="10"/>
                  </a:cubicBezTo>
                  <a:cubicBezTo>
                    <a:pt x="57" y="11"/>
                    <a:pt x="57" y="11"/>
                    <a:pt x="57" y="11"/>
                  </a:cubicBezTo>
                  <a:cubicBezTo>
                    <a:pt x="57" y="11"/>
                    <a:pt x="57" y="11"/>
                    <a:pt x="57" y="11"/>
                  </a:cubicBezTo>
                  <a:cubicBezTo>
                    <a:pt x="57" y="19"/>
                    <a:pt x="57" y="19"/>
                    <a:pt x="57" y="19"/>
                  </a:cubicBezTo>
                  <a:cubicBezTo>
                    <a:pt x="59" y="19"/>
                    <a:pt x="59" y="19"/>
                    <a:pt x="59" y="19"/>
                  </a:cubicBezTo>
                  <a:cubicBezTo>
                    <a:pt x="59" y="33"/>
                    <a:pt x="59" y="33"/>
                    <a:pt x="59" y="33"/>
                  </a:cubicBezTo>
                  <a:cubicBezTo>
                    <a:pt x="57" y="33"/>
                    <a:pt x="57" y="33"/>
                    <a:pt x="57" y="33"/>
                  </a:cubicBezTo>
                  <a:cubicBezTo>
                    <a:pt x="57" y="40"/>
                    <a:pt x="57" y="40"/>
                    <a:pt x="57" y="40"/>
                  </a:cubicBezTo>
                  <a:cubicBezTo>
                    <a:pt x="57" y="43"/>
                    <a:pt x="58" y="45"/>
                    <a:pt x="59" y="48"/>
                  </a:cubicBezTo>
                  <a:cubicBezTo>
                    <a:pt x="60" y="51"/>
                    <a:pt x="61" y="53"/>
                    <a:pt x="61" y="56"/>
                  </a:cubicBezTo>
                  <a:cubicBezTo>
                    <a:pt x="61" y="57"/>
                    <a:pt x="61" y="59"/>
                    <a:pt x="60" y="60"/>
                  </a:cubicBezTo>
                  <a:cubicBezTo>
                    <a:pt x="59" y="61"/>
                    <a:pt x="58" y="62"/>
                    <a:pt x="56" y="62"/>
                  </a:cubicBezTo>
                  <a:cubicBezTo>
                    <a:pt x="55" y="62"/>
                    <a:pt x="53" y="62"/>
                    <a:pt x="51" y="62"/>
                  </a:cubicBezTo>
                  <a:cubicBezTo>
                    <a:pt x="49" y="61"/>
                    <a:pt x="47" y="59"/>
                    <a:pt x="46" y="58"/>
                  </a:cubicBezTo>
                  <a:cubicBezTo>
                    <a:pt x="45" y="56"/>
                    <a:pt x="44" y="54"/>
                    <a:pt x="43" y="52"/>
                  </a:cubicBezTo>
                  <a:cubicBezTo>
                    <a:pt x="42" y="50"/>
                    <a:pt x="42" y="49"/>
                    <a:pt x="42" y="46"/>
                  </a:cubicBezTo>
                  <a:cubicBezTo>
                    <a:pt x="41" y="46"/>
                    <a:pt x="41" y="46"/>
                    <a:pt x="41" y="46"/>
                  </a:cubicBezTo>
                  <a:cubicBezTo>
                    <a:pt x="41" y="65"/>
                    <a:pt x="41" y="65"/>
                    <a:pt x="41" y="65"/>
                  </a:cubicBezTo>
                  <a:cubicBezTo>
                    <a:pt x="6" y="65"/>
                    <a:pt x="6" y="65"/>
                    <a:pt x="6" y="65"/>
                  </a:cubicBezTo>
                  <a:cubicBezTo>
                    <a:pt x="6" y="42"/>
                    <a:pt x="6" y="42"/>
                    <a:pt x="6" y="42"/>
                  </a:cubicBezTo>
                  <a:cubicBezTo>
                    <a:pt x="41" y="42"/>
                    <a:pt x="41" y="42"/>
                    <a:pt x="41" y="42"/>
                  </a:cubicBezTo>
                  <a:close/>
                  <a:moveTo>
                    <a:pt x="20" y="25"/>
                  </a:moveTo>
                  <a:cubicBezTo>
                    <a:pt x="16" y="12"/>
                    <a:pt x="16" y="12"/>
                    <a:pt x="16" y="12"/>
                  </a:cubicBezTo>
                  <a:cubicBezTo>
                    <a:pt x="23" y="24"/>
                    <a:pt x="23" y="24"/>
                    <a:pt x="23" y="24"/>
                  </a:cubicBezTo>
                  <a:cubicBezTo>
                    <a:pt x="23" y="24"/>
                    <a:pt x="24" y="24"/>
                    <a:pt x="24" y="24"/>
                  </a:cubicBezTo>
                  <a:cubicBezTo>
                    <a:pt x="27" y="24"/>
                    <a:pt x="29" y="26"/>
                    <a:pt x="29" y="29"/>
                  </a:cubicBezTo>
                  <a:cubicBezTo>
                    <a:pt x="18" y="29"/>
                    <a:pt x="18" y="29"/>
                    <a:pt x="18" y="29"/>
                  </a:cubicBezTo>
                  <a:cubicBezTo>
                    <a:pt x="18" y="27"/>
                    <a:pt x="19" y="26"/>
                    <a:pt x="20" y="25"/>
                  </a:cubicBezTo>
                  <a:close/>
                  <a:moveTo>
                    <a:pt x="4" y="0"/>
                  </a:moveTo>
                  <a:cubicBezTo>
                    <a:pt x="43" y="0"/>
                    <a:pt x="43" y="0"/>
                    <a:pt x="43" y="0"/>
                  </a:cubicBezTo>
                  <a:cubicBezTo>
                    <a:pt x="46" y="0"/>
                    <a:pt x="46" y="0"/>
                    <a:pt x="46" y="0"/>
                  </a:cubicBezTo>
                  <a:cubicBezTo>
                    <a:pt x="46" y="4"/>
                    <a:pt x="46" y="4"/>
                    <a:pt x="46" y="4"/>
                  </a:cubicBezTo>
                  <a:cubicBezTo>
                    <a:pt x="46" y="34"/>
                    <a:pt x="46" y="34"/>
                    <a:pt x="46" y="34"/>
                  </a:cubicBezTo>
                  <a:cubicBezTo>
                    <a:pt x="46" y="38"/>
                    <a:pt x="46" y="38"/>
                    <a:pt x="46" y="38"/>
                  </a:cubicBezTo>
                  <a:cubicBezTo>
                    <a:pt x="43" y="38"/>
                    <a:pt x="43" y="38"/>
                    <a:pt x="43" y="38"/>
                  </a:cubicBezTo>
                  <a:cubicBezTo>
                    <a:pt x="43" y="38"/>
                    <a:pt x="43" y="38"/>
                    <a:pt x="43" y="38"/>
                  </a:cubicBezTo>
                  <a:cubicBezTo>
                    <a:pt x="41" y="38"/>
                    <a:pt x="41" y="38"/>
                    <a:pt x="41" y="38"/>
                  </a:cubicBezTo>
                  <a:cubicBezTo>
                    <a:pt x="6" y="38"/>
                    <a:pt x="6" y="38"/>
                    <a:pt x="6" y="38"/>
                  </a:cubicBezTo>
                  <a:cubicBezTo>
                    <a:pt x="5" y="38"/>
                    <a:pt x="5" y="38"/>
                    <a:pt x="5" y="38"/>
                  </a:cubicBezTo>
                  <a:cubicBezTo>
                    <a:pt x="4" y="38"/>
                    <a:pt x="4" y="38"/>
                    <a:pt x="4" y="38"/>
                  </a:cubicBezTo>
                  <a:cubicBezTo>
                    <a:pt x="0" y="38"/>
                    <a:pt x="0" y="38"/>
                    <a:pt x="0" y="38"/>
                  </a:cubicBezTo>
                  <a:cubicBezTo>
                    <a:pt x="0" y="34"/>
                    <a:pt x="0" y="34"/>
                    <a:pt x="0" y="34"/>
                  </a:cubicBezTo>
                  <a:cubicBezTo>
                    <a:pt x="0" y="4"/>
                    <a:pt x="0" y="4"/>
                    <a:pt x="0" y="4"/>
                  </a:cubicBezTo>
                  <a:cubicBezTo>
                    <a:pt x="0" y="0"/>
                    <a:pt x="0" y="0"/>
                    <a:pt x="0" y="0"/>
                  </a:cubicBezTo>
                  <a:lnTo>
                    <a:pt x="4" y="0"/>
                  </a:lnTo>
                  <a:close/>
                </a:path>
              </a:pathLst>
            </a:custGeom>
            <a:solidFill>
              <a:schemeClr val="tx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black">
                    <a:lumMod val="85000"/>
                    <a:lumOff val="15000"/>
                  </a:prstClr>
                </a:solidFill>
                <a:effectLst/>
                <a:uLnTx/>
                <a:uFillTx/>
                <a:latin typeface="思源宋体 CN Medium" panose="02020500000000000000" pitchFamily="18" charset="-122"/>
                <a:ea typeface="思源宋体 CN Medium" panose="02020500000000000000" pitchFamily="18" charset="-122"/>
                <a:cs typeface="+mn-ea"/>
                <a:sym typeface="+mn-lt"/>
              </a:endParaRPr>
            </a:p>
          </p:txBody>
        </p:sp>
      </p:grpSp>
      <p:cxnSp>
        <p:nvCxnSpPr>
          <p:cNvPr id="23" name="直接连接符 22"/>
          <p:cNvCxnSpPr>
            <a:endCxn id="5" idx="1"/>
          </p:cNvCxnSpPr>
          <p:nvPr/>
        </p:nvCxnSpPr>
        <p:spPr>
          <a:xfrm>
            <a:off x="8153400" y="3429000"/>
            <a:ext cx="4038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文本框 3"/>
          <p:cNvSpPr txBox="1"/>
          <p:nvPr/>
        </p:nvSpPr>
        <p:spPr>
          <a:xfrm>
            <a:off x="768491" y="498238"/>
            <a:ext cx="2441433" cy="583565"/>
          </a:xfrm>
          <a:prstGeom prst="rect">
            <a:avLst/>
          </a:prstGeom>
          <a:noFill/>
        </p:spPr>
        <p:txBody>
          <a:bodyPr wrap="square" rtlCol="0">
            <a:spAutoFit/>
          </a:bodyPr>
          <a:lstStyle/>
          <a:p>
            <a:pPr algn="dist"/>
            <a:r>
              <a:rPr lang="en-US" altLang="zh-CN"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rPr>
              <a:t>NeRF</a:t>
            </a:r>
            <a:r>
              <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rPr>
              <a:t>发展</a:t>
            </a:r>
            <a:endPar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sym typeface="+mn-ea"/>
            </a:endParaRPr>
          </a:p>
        </p:txBody>
      </p:sp>
      <p:grpSp>
        <p:nvGrpSpPr>
          <p:cNvPr id="12" name="组合 11"/>
          <p:cNvGrpSpPr/>
          <p:nvPr/>
        </p:nvGrpSpPr>
        <p:grpSpPr>
          <a:xfrm rot="0">
            <a:off x="654050" y="1161415"/>
            <a:ext cx="11813541" cy="398780"/>
            <a:chOff x="5683169" y="226877"/>
            <a:chExt cx="11811575" cy="398780"/>
          </a:xfrm>
        </p:grpSpPr>
        <p:sp>
          <p:nvSpPr>
            <p:cNvPr id="13" name="矩形 12"/>
            <p:cNvSpPr/>
            <p:nvPr/>
          </p:nvSpPr>
          <p:spPr>
            <a:xfrm>
              <a:off x="5683169" y="296804"/>
              <a:ext cx="114300" cy="328836"/>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宋体 CN Medium" panose="02020500000000000000" pitchFamily="18" charset="-122"/>
              </a:endParaRPr>
            </a:p>
          </p:txBody>
        </p:sp>
        <p:sp>
          <p:nvSpPr>
            <p:cNvPr id="14" name="文本框 13"/>
            <p:cNvSpPr txBox="1"/>
            <p:nvPr/>
          </p:nvSpPr>
          <p:spPr>
            <a:xfrm>
              <a:off x="5914906" y="226877"/>
              <a:ext cx="11579838" cy="398780"/>
            </a:xfrm>
            <a:prstGeom prst="rect">
              <a:avLst/>
            </a:prstGeom>
            <a:noFill/>
          </p:spPr>
          <p:txBody>
            <a:bodyPr wrap="square" rtlCol="0">
              <a:spAutoFit/>
            </a:bodyPr>
            <a:lstStyle/>
            <a:p>
              <a:r>
                <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NeRF 的研究百家争鸣， 可以说它已经成为三维视觉领域的基本研究范式之一</a:t>
              </a:r>
              <a:endPar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grpSp>
        <p:nvGrpSpPr>
          <p:cNvPr id="2" name="组合 1"/>
          <p:cNvGrpSpPr/>
          <p:nvPr/>
        </p:nvGrpSpPr>
        <p:grpSpPr>
          <a:xfrm rot="0">
            <a:off x="654050" y="1775460"/>
            <a:ext cx="11813541" cy="398780"/>
            <a:chOff x="5683169" y="226877"/>
            <a:chExt cx="11811575" cy="398780"/>
          </a:xfrm>
        </p:grpSpPr>
        <p:sp>
          <p:nvSpPr>
            <p:cNvPr id="5" name="矩形 4"/>
            <p:cNvSpPr/>
            <p:nvPr>
              <p:custDataLst>
                <p:tags r:id="rId2"/>
              </p:custDataLst>
            </p:nvPr>
          </p:nvSpPr>
          <p:spPr>
            <a:xfrm>
              <a:off x="5683169" y="296804"/>
              <a:ext cx="114300" cy="328836"/>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CN Medium" panose="02020500000000000000" pitchFamily="18" charset="-122"/>
              </a:endParaRPr>
            </a:p>
          </p:txBody>
        </p:sp>
        <p:sp>
          <p:nvSpPr>
            <p:cNvPr id="6" name="文本框 5"/>
            <p:cNvSpPr txBox="1"/>
            <p:nvPr>
              <p:custDataLst>
                <p:tags r:id="rId3"/>
              </p:custDataLst>
            </p:nvPr>
          </p:nvSpPr>
          <p:spPr>
            <a:xfrm>
              <a:off x="5914906" y="226877"/>
              <a:ext cx="11579838" cy="398780"/>
            </a:xfrm>
            <a:prstGeom prst="rect">
              <a:avLst/>
            </a:prstGeom>
            <a:noFill/>
          </p:spPr>
          <p:txBody>
            <a:bodyPr wrap="square" rtlCol="0">
              <a:spAutoFit/>
            </a:bodyPr>
            <a:p>
              <a:r>
                <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推动了 三维视觉的重建、渲染、定位、生成、理解等任务的发展</a:t>
              </a:r>
              <a:endPar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pic>
        <p:nvPicPr>
          <p:cNvPr id="8" name="图片 7"/>
          <p:cNvPicPr>
            <a:picLocks noChangeAspect="1"/>
          </p:cNvPicPr>
          <p:nvPr>
            <p:custDataLst>
              <p:tags r:id="rId4"/>
            </p:custDataLst>
          </p:nvPr>
        </p:nvPicPr>
        <p:blipFill>
          <a:blip r:embed="rId5"/>
          <a:stretch>
            <a:fillRect/>
          </a:stretch>
        </p:blipFill>
        <p:spPr>
          <a:xfrm>
            <a:off x="654050" y="2646680"/>
            <a:ext cx="10775315" cy="370586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文本框 3"/>
          <p:cNvSpPr txBox="1"/>
          <p:nvPr/>
        </p:nvSpPr>
        <p:spPr>
          <a:xfrm>
            <a:off x="768350" y="498475"/>
            <a:ext cx="9389745" cy="1076325"/>
          </a:xfrm>
          <a:prstGeom prst="rect">
            <a:avLst/>
          </a:prstGeom>
          <a:noFill/>
        </p:spPr>
        <p:txBody>
          <a:bodyPr wrap="square" rtlCol="0">
            <a:spAutoFit/>
          </a:bodyPr>
          <a:lstStyle/>
          <a:p>
            <a:pPr algn="l"/>
            <a:r>
              <a:rPr lang="en-US" altLang="zh-CN"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NeRF</a:t>
            </a:r>
            <a:r>
              <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发展：</a:t>
            </a:r>
            <a:endPar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a:p>
            <a:pPr algn="l"/>
            <a:r>
              <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rPr>
              <a:t>可泛化 NeRF 重建：利用扩散模型的泛化能力</a:t>
            </a:r>
            <a:endParaRPr lang="zh-CN" altLang="en-US" sz="3200" dirty="0">
              <a:blipFill dpi="0" rotWithShape="1">
                <a:blip r:embed="rId1"/>
                <a:srcRect/>
                <a:stretch>
                  <a:fillRect/>
                </a:stretch>
              </a:blipFill>
              <a:effectLst>
                <a:outerShdw blurRad="38100" dist="38100" dir="2700000" algn="tl">
                  <a:srgbClr val="000000">
                    <a:alpha val="43137"/>
                  </a:srgbClr>
                </a:outerShdw>
              </a:effectLst>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pic>
        <p:nvPicPr>
          <p:cNvPr id="39" name="图片 38"/>
          <p:cNvPicPr>
            <a:picLocks noChangeAspect="1"/>
          </p:cNvPicPr>
          <p:nvPr/>
        </p:nvPicPr>
        <p:blipFill rotWithShape="1">
          <a:blip r:embed="rId2">
            <a:extLst>
              <a:ext uri="{28A0092B-C50C-407E-A947-70E740481C1C}">
                <a14:useLocalDpi xmlns:a14="http://schemas.microsoft.com/office/drawing/2010/main" val="0"/>
              </a:ext>
            </a:extLst>
          </a:blip>
          <a:srcRect b="28780"/>
          <a:stretch>
            <a:fillRect/>
          </a:stretch>
        </p:blipFill>
        <p:spPr>
          <a:xfrm>
            <a:off x="28776" y="4918465"/>
            <a:ext cx="12163659" cy="1939535"/>
          </a:xfrm>
          <a:prstGeom prst="rect">
            <a:avLst/>
          </a:prstGeom>
        </p:spPr>
      </p:pic>
      <p:cxnSp>
        <p:nvCxnSpPr>
          <p:cNvPr id="40" name="直接连接符 39"/>
          <p:cNvCxnSpPr/>
          <p:nvPr/>
        </p:nvCxnSpPr>
        <p:spPr>
          <a:xfrm>
            <a:off x="1122199" y="1561931"/>
            <a:ext cx="0" cy="3896043"/>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1863879" y="2296160"/>
            <a:ext cx="0" cy="3407704"/>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2835235" y="3322320"/>
            <a:ext cx="0" cy="2636569"/>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4051950" y="4419600"/>
            <a:ext cx="0" cy="1726921"/>
          </a:xfrm>
          <a:prstGeom prst="line">
            <a:avLst/>
          </a:prstGeom>
          <a:ln w="19050">
            <a:gradFill>
              <a:gsLst>
                <a:gs pos="100000">
                  <a:schemeClr val="bg1"/>
                </a:gs>
                <a:gs pos="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pic>
        <p:nvPicPr>
          <p:cNvPr id="2" name="wipe_4">
            <a:hlinkClick r:id="" action="ppaction://media"/>
          </p:cNvPr>
          <p:cNvPicPr/>
          <p:nvPr>
            <a:videoFile r:link="rId3"/>
            <p:extLst>
              <p:ext uri="{DAA4B4D4-6D71-4841-9C94-3DE7FCFB9230}">
                <p14:media xmlns:p14="http://schemas.microsoft.com/office/powerpoint/2010/main" r:embed="rId4"/>
              </p:ext>
            </p:extLst>
          </p:nvPr>
        </p:nvPicPr>
        <p:blipFill>
          <a:blip r:embed="rId5"/>
          <a:stretch>
            <a:fillRect/>
          </a:stretch>
        </p:blipFill>
        <p:spPr>
          <a:xfrm>
            <a:off x="4829810" y="1744980"/>
            <a:ext cx="6941820" cy="3642995"/>
          </a:xfrm>
          <a:prstGeom prst="rect">
            <a:avLst/>
          </a:prstGeom>
        </p:spPr>
      </p:pic>
      <p:sp>
        <p:nvSpPr>
          <p:cNvPr id="28" name="矩形 27"/>
          <p:cNvSpPr/>
          <p:nvPr>
            <p:custDataLst>
              <p:tags r:id="rId6"/>
            </p:custDataLst>
          </p:nvPr>
        </p:nvSpPr>
        <p:spPr>
          <a:xfrm>
            <a:off x="7202805" y="5723890"/>
            <a:ext cx="2195195" cy="281305"/>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0" lang="en-US" sz="1400" b="0" i="0" u="none" strike="noStrike" kern="1200" cap="none" spc="0" normalizeH="0" baseline="0" noProof="0" dirty="0">
                <a:ln>
                  <a:noFill/>
                </a:ln>
                <a:solidFill>
                  <a:schemeClr val="tx1"/>
                </a:solidFill>
                <a:effectLst/>
                <a:uLnTx/>
                <a:uFillTx/>
                <a:latin typeface="思源宋体 CN Medium" panose="02020500000000000000" pitchFamily="18" charset="-122"/>
                <a:ea typeface="思源宋体 CN Medium" panose="02020500000000000000" pitchFamily="18" charset="-122"/>
                <a:cs typeface="思源宋体 CN Medium" panose="02020500000000000000" pitchFamily="18" charset="-122"/>
              </a:rPr>
              <a:t>ReconNeRF,CVPR2023</a:t>
            </a:r>
            <a:endParaRPr lang="en-US" dirty="0">
              <a:solidFill>
                <a:schemeClr val="tx1"/>
              </a:solidFill>
              <a:cs typeface="思源宋体 CN Medium" panose="02020500000000000000" pitchFamily="18" charset="-122"/>
            </a:endParaRPr>
          </a:p>
        </p:txBody>
      </p:sp>
      <p:grpSp>
        <p:nvGrpSpPr>
          <p:cNvPr id="16" name="组合 15"/>
          <p:cNvGrpSpPr/>
          <p:nvPr/>
        </p:nvGrpSpPr>
        <p:grpSpPr>
          <a:xfrm>
            <a:off x="809625" y="2506980"/>
            <a:ext cx="5005070" cy="1427480"/>
            <a:chOff x="1210" y="2526"/>
            <a:chExt cx="7882" cy="2248"/>
          </a:xfrm>
        </p:grpSpPr>
        <p:sp>
          <p:nvSpPr>
            <p:cNvPr id="17" name="文本框 16"/>
            <p:cNvSpPr txBox="1"/>
            <p:nvPr>
              <p:custDataLst>
                <p:tags r:id="rId7"/>
              </p:custDataLst>
            </p:nvPr>
          </p:nvSpPr>
          <p:spPr>
            <a:xfrm>
              <a:off x="1210" y="3310"/>
              <a:ext cx="7882" cy="1464"/>
            </a:xfrm>
            <a:prstGeom prst="rect">
              <a:avLst/>
            </a:prstGeom>
            <a:noFill/>
            <a:effectLst>
              <a:outerShdw blurRad="63500" sx="102000" sy="102000" algn="ctr" rotWithShape="0">
                <a:prstClr val="black">
                  <a:alpha val="40000"/>
                </a:prstClr>
              </a:outerShdw>
            </a:effectLst>
          </p:spPr>
          <p:txBody>
            <a:bodyPr wrap="square">
              <a:spAutoFit/>
            </a:bodyPr>
            <a:p>
              <a:pPr marL="285750" indent="-285750" algn="l">
                <a:lnSpc>
                  <a:spcPct val="130000"/>
                </a:lnSpc>
                <a:buFont typeface="Arial" panose="020B0604020202020204" pitchFamily="34" charset="0"/>
                <a:buChar char="•"/>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扩散模型的强大生成能力</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marL="285750" indent="-285750" algn="l">
                <a:lnSpc>
                  <a:spcPct val="130000"/>
                </a:lnSpc>
                <a:buFont typeface="Arial" panose="020B0604020202020204" pitchFamily="34" charset="0"/>
                <a:buChar char="•"/>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通过生成伪观测数据来增强输入</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a:p>
              <a:pPr marL="285750" indent="-285750" algn="l">
                <a:lnSpc>
                  <a:spcPct val="130000"/>
                </a:lnSpc>
                <a:buFont typeface="Arial" panose="020B0604020202020204" pitchFamily="34" charset="0"/>
                <a:buChar char="•"/>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显著提高重建的细节和泛化性</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grpSp>
          <p:nvGrpSpPr>
            <p:cNvPr id="18" name="组合 17"/>
            <p:cNvGrpSpPr/>
            <p:nvPr/>
          </p:nvGrpSpPr>
          <p:grpSpPr>
            <a:xfrm>
              <a:off x="1340" y="2526"/>
              <a:ext cx="7020" cy="628"/>
              <a:chOff x="5427307" y="705032"/>
              <a:chExt cx="4456957" cy="398780"/>
            </a:xfrm>
          </p:grpSpPr>
          <p:sp>
            <p:nvSpPr>
              <p:cNvPr id="19" name="矩形 18"/>
              <p:cNvSpPr/>
              <p:nvPr>
                <p:custDataLst>
                  <p:tags r:id="rId8"/>
                </p:custDataLst>
              </p:nvPr>
            </p:nvSpPr>
            <p:spPr>
              <a:xfrm>
                <a:off x="5427307" y="740669"/>
                <a:ext cx="114300" cy="328836"/>
              </a:xfrm>
              <a:prstGeom prst="rect">
                <a:avLst/>
              </a:prstGeom>
              <a:solidFill>
                <a:srgbClr val="E9C8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CN Medium" panose="02020500000000000000" pitchFamily="18" charset="-122"/>
                </a:endParaRPr>
              </a:p>
            </p:txBody>
          </p:sp>
          <p:sp>
            <p:nvSpPr>
              <p:cNvPr id="22" name="文本框 21"/>
              <p:cNvSpPr txBox="1"/>
              <p:nvPr>
                <p:custDataLst>
                  <p:tags r:id="rId9"/>
                </p:custDataLst>
              </p:nvPr>
            </p:nvSpPr>
            <p:spPr>
              <a:xfrm>
                <a:off x="5569523" y="705032"/>
                <a:ext cx="4314741" cy="398780"/>
              </a:xfrm>
              <a:prstGeom prst="rect">
                <a:avLst/>
              </a:prstGeom>
              <a:noFill/>
            </p:spPr>
            <p:txBody>
              <a:bodyPr wrap="square" rtlCol="0">
                <a:spAutoFit/>
              </a:bodyPr>
              <a:p>
                <a:r>
                  <a:rPr lang="zh-CN" altLang="en-US"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与</a:t>
                </a:r>
                <a:r>
                  <a:rPr lang="en-US" altLang="zh-CN"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rPr>
                  <a:t>Diffusion Model</a:t>
                </a:r>
                <a:endParaRPr lang="en-US" altLang="zh-CN" sz="2000" dirty="0">
                  <a:solidFill>
                    <a:srgbClr val="E9C84A"/>
                  </a:solidFill>
                  <a:latin typeface="思源宋体 CN Heavy" panose="02020900000000000000" pitchFamily="18" charset="-122"/>
                  <a:ea typeface="思源宋体 CN Heavy" panose="02020900000000000000" pitchFamily="18" charset="-122"/>
                  <a:cs typeface="思源宋体 CN Medium" panose="02020500000000000000" pitchFamily="18" charset="-122"/>
                </a:endParaRPr>
              </a:p>
            </p:txBody>
          </p:sp>
        </p:grpSp>
      </p:grpSp>
      <p:sp>
        <p:nvSpPr>
          <p:cNvPr id="3" name="文本框 2"/>
          <p:cNvSpPr txBox="1"/>
          <p:nvPr>
            <p:custDataLst>
              <p:tags r:id="rId10"/>
            </p:custDataLst>
          </p:nvPr>
        </p:nvSpPr>
        <p:spPr>
          <a:xfrm>
            <a:off x="448945" y="4465955"/>
            <a:ext cx="4110990" cy="2047875"/>
          </a:xfrm>
          <a:prstGeom prst="rect">
            <a:avLst/>
          </a:prstGeom>
          <a:noFill/>
          <a:effectLst>
            <a:outerShdw blurRad="63500" sx="102000" sy="102000" algn="ctr" rotWithShape="0">
              <a:prstClr val="black">
                <a:alpha val="40000"/>
              </a:prstClr>
            </a:outerShdw>
          </a:effectLst>
        </p:spPr>
        <p:txBody>
          <a:bodyPr wrap="square">
            <a:spAutoFit/>
          </a:bodyPr>
          <a:p>
            <a:pPr indent="0" algn="l">
              <a:lnSpc>
                <a:spcPct val="130000"/>
              </a:lnSpc>
              <a:buFont typeface="Arial" panose="020B0604020202020204" pitchFamily="34" charset="0"/>
              <a:buNone/>
            </a:pPr>
            <a:r>
              <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rPr>
              <a:t>这些进展展示了将扩散模型与 NeRF 结合的趋势， 旨在提高 3D 重建的泛化性、细节和效率。这些技 术能够从多样化甚至有时是稀疏的数据集中学习， 每种方法都提出了独特的解决方案， 旨在克服 3D 重建 和表征的固有挑战。随着研究的深入，这些方法有望在未来的 3D 视觉和图形处理中发挥更大的作用。</a:t>
            </a:r>
            <a:endParaRPr sz="1400" b="0" i="0" dirty="0">
              <a:solidFill>
                <a:srgbClr val="D8AF1A"/>
              </a:solidFill>
              <a:effectLst/>
              <a:latin typeface="思源宋体 CN Medium" panose="02020500000000000000" pitchFamily="18" charset="-122"/>
              <a:ea typeface="思源宋体 CN Medium" panose="02020500000000000000" pitchFamily="18" charset="-122"/>
              <a:cs typeface="思源宋体 CN Medium" panose="02020500000000000000" pitchFamily="18"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0">
              <p:cMediaNode>
                <p:cTn id="7" repeatCount="indefinite" fill="hold" display="1">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MEDIACOVER_FLAG" val="1"/>
  <p:tag name="KSO_WM_UNIT_MEDIACOVER_BTN_STATE" val="1"/>
  <p:tag name="KSO_WM_UNIT_MEDIACOVER_BTNRECT" val="3401*1839*410*410"/>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COMMONDATA" val="eyJoZGlkIjoiZjBiMDM2MTI4ZTYwMjU2NjVmYzFiZDI1Y2M1YzVkNDMifQ=="/>
  <p:tag name="commondata" val="eyJjb3VudCI6MSwiaGRpZCI6IjUyMTljNzFkYzc2ODI5YWEyN2NhNWQ4ZTNiODZjN2Q1IiwidXNlckNvdW50IjoxfQ=="/>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思源宋体 CN Medium"/>
        <a:ea typeface=""/>
        <a:cs typeface=""/>
        <a:font script="Jpan" typeface="ＭＳ Ｐゴシック"/>
        <a:font script="Hang" typeface="맑은 고딕"/>
        <a:font script="Hans" typeface="思源宋体 CN Mediu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CN Medium"/>
        <a:ea typeface=""/>
        <a:cs typeface=""/>
        <a:font script="Jpan" typeface="ＭＳ Ｐゴシック"/>
        <a:font script="Hang" typeface="맑은 고딕"/>
        <a:font script="Hans" typeface="思源宋体 CN Medium"/>
        <a:font script="Hant" typeface="新細明體"/>
        <a:font script="Arab" typeface="思源宋体 CN Medium"/>
        <a:font script="Hebr" typeface="思源宋体 CN Mediu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CN Mediu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8100">
          <a:solidFill>
            <a:srgbClr val="D8AF1A"/>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gradFill>
            <a:gsLst>
              <a:gs pos="100000">
                <a:schemeClr val="bg1"/>
              </a:gs>
              <a:gs pos="0">
                <a:schemeClr val="bg1">
                  <a:alpha val="0"/>
                </a:schemeClr>
              </a:gs>
            </a:gsLst>
            <a:lin ang="5400000" scaled="1"/>
          </a:gradFill>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CN Medium"/>
        <a:ea typeface=""/>
        <a:cs typeface=""/>
        <a:font script="Jpan" typeface="游ゴシック"/>
        <a:font script="Hang" typeface="맑은 고딕"/>
        <a:font script="Hans" typeface="思源宋体 CN Medium"/>
        <a:font script="Hant" typeface="新細明體"/>
        <a:font script="Arab" typeface="思源宋体 CN Medium"/>
        <a:font script="Hebr" typeface="思源宋体 CN Mediu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CN Mediu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CN Mediu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CN Medium"/>
        <a:ea typeface=""/>
        <a:cs typeface=""/>
        <a:font script="Jpan" typeface="ＭＳ Ｐゴシック"/>
        <a:font script="Hang" typeface="맑은 고딕"/>
        <a:font script="Hans" typeface="思源宋体 CN Medium"/>
        <a:font script="Hant" typeface="新細明體"/>
        <a:font script="Arab" typeface="思源宋体 CN Medium"/>
        <a:font script="Hebr" typeface="思源宋体 CN Mediu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宋体 CN Mediu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2765</Words>
  <Application>WPS 演示</Application>
  <PresentationFormat>宽屏</PresentationFormat>
  <Paragraphs>166</Paragraphs>
  <Slides>14</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Arial</vt:lpstr>
      <vt:lpstr>宋体</vt:lpstr>
      <vt:lpstr>Wingdings</vt:lpstr>
      <vt:lpstr>思源宋体 CN Medium</vt:lpstr>
      <vt:lpstr>思源宋体 CN Heavy</vt:lpstr>
      <vt:lpstr>微软雅黑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天子笑</cp:lastModifiedBy>
  <cp:revision>59</cp:revision>
  <dcterms:created xsi:type="dcterms:W3CDTF">2022-07-22T01:23:00Z</dcterms:created>
  <dcterms:modified xsi:type="dcterms:W3CDTF">2024-01-01T09:58:09Z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BDC27A4B376143809048E7FBB4DDB7D4_11</vt:lpwstr>
  </property>
  <property fmtid="{D5CDD505-2E9C-101B-9397-08002B2CF9AE}" pid="3" name="KSOProductBuildVer">
    <vt:lpwstr>2052-12.1.0.16120</vt:lpwstr>
  </property>
  <property fmtid="{D5CDD505-2E9C-101B-9397-08002B2CF9AE}" pid="4" name="KSOTemplateUUID">
    <vt:lpwstr>v1.0_mb_GC/mwjZ74rxDJ3hsCxItcg==</vt:lpwstr>
  </property>
</Properties>
</file>

<file path=docProps/thumbnail.jpeg>
</file>